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9" r:id="rId4"/>
    <p:sldId id="260" r:id="rId5"/>
    <p:sldId id="263" r:id="rId6"/>
    <p:sldId id="258" r:id="rId7"/>
    <p:sldId id="261" r:id="rId8"/>
    <p:sldId id="264" r:id="rId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2F01D-5535-4C36-AAF0-0246F60019C0}" v="35" dt="2019-06-30T13:09:15.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69" autoAdjust="0"/>
    <p:restoredTop sz="95380" autoAdjust="0"/>
  </p:normalViewPr>
  <p:slideViewPr>
    <p:cSldViewPr snapToGrid="0">
      <p:cViewPr varScale="1">
        <p:scale>
          <a:sx n="86" d="100"/>
          <a:sy n="86" d="100"/>
        </p:scale>
        <p:origin x="288"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2034" y="-195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na Weavers" userId="4c471bac15fb6a6e" providerId="LiveId" clId="{8539FA65-9C2F-499A-A0DA-A85417093060}"/>
    <pc:docChg chg="custSel addSld delSld modSld modNotesMaster">
      <pc:chgData name="Tina Weavers" userId="4c471bac15fb6a6e" providerId="LiveId" clId="{8539FA65-9C2F-499A-A0DA-A85417093060}" dt="2019-06-30T13:15:31.175" v="2133" actId="20577"/>
      <pc:docMkLst>
        <pc:docMk/>
      </pc:docMkLst>
      <pc:sldChg chg="modSp">
        <pc:chgData name="Tina Weavers" userId="4c471bac15fb6a6e" providerId="LiveId" clId="{8539FA65-9C2F-499A-A0DA-A85417093060}" dt="2019-06-30T13:07:07.973" v="1819" actId="20577"/>
        <pc:sldMkLst>
          <pc:docMk/>
          <pc:sldMk cId="1051310140" sldId="257"/>
        </pc:sldMkLst>
        <pc:spChg chg="mod">
          <ac:chgData name="Tina Weavers" userId="4c471bac15fb6a6e" providerId="LiveId" clId="{8539FA65-9C2F-499A-A0DA-A85417093060}" dt="2019-06-30T13:07:07.973" v="1819" actId="20577"/>
          <ac:spMkLst>
            <pc:docMk/>
            <pc:sldMk cId="1051310140" sldId="257"/>
            <ac:spMk id="2" creationId="{44C13ABD-75C8-4CAF-923F-8690DBB90699}"/>
          </ac:spMkLst>
        </pc:spChg>
      </pc:sldChg>
      <pc:sldChg chg="delSp modSp modNotes">
        <pc:chgData name="Tina Weavers" userId="4c471bac15fb6a6e" providerId="LiveId" clId="{8539FA65-9C2F-499A-A0DA-A85417093060}" dt="2019-06-30T13:09:15.840" v="1913"/>
        <pc:sldMkLst>
          <pc:docMk/>
          <pc:sldMk cId="2463160206" sldId="258"/>
        </pc:sldMkLst>
        <pc:spChg chg="mod">
          <ac:chgData name="Tina Weavers" userId="4c471bac15fb6a6e" providerId="LiveId" clId="{8539FA65-9C2F-499A-A0DA-A85417093060}" dt="2019-06-30T10:45:12.586" v="1445" actId="20577"/>
          <ac:spMkLst>
            <pc:docMk/>
            <pc:sldMk cId="2463160206" sldId="258"/>
            <ac:spMk id="2" creationId="{AFBD3974-86EC-4A3D-B20A-6332D6894B0A}"/>
          </ac:spMkLst>
        </pc:spChg>
        <pc:graphicFrameChg chg="del">
          <ac:chgData name="Tina Weavers" userId="4c471bac15fb6a6e" providerId="LiveId" clId="{8539FA65-9C2F-499A-A0DA-A85417093060}" dt="2019-06-30T10:44:52.078" v="1402" actId="478"/>
          <ac:graphicFrameMkLst>
            <pc:docMk/>
            <pc:sldMk cId="2463160206" sldId="258"/>
            <ac:graphicFrameMk id="4" creationId="{64C01DF5-31AA-4488-A088-AB3B13E59729}"/>
          </ac:graphicFrameMkLst>
        </pc:graphicFrameChg>
      </pc:sldChg>
      <pc:sldChg chg="modNotesTx">
        <pc:chgData name="Tina Weavers" userId="4c471bac15fb6a6e" providerId="LiveId" clId="{8539FA65-9C2F-499A-A0DA-A85417093060}" dt="2019-06-30T13:07:48.136" v="1912" actId="20577"/>
        <pc:sldMkLst>
          <pc:docMk/>
          <pc:sldMk cId="421969937" sldId="259"/>
        </pc:sldMkLst>
      </pc:sldChg>
      <pc:sldChg chg="modSp modNotes">
        <pc:chgData name="Tina Weavers" userId="4c471bac15fb6a6e" providerId="LiveId" clId="{8539FA65-9C2F-499A-A0DA-A85417093060}" dt="2019-06-30T13:13:21.993" v="1940" actId="20577"/>
        <pc:sldMkLst>
          <pc:docMk/>
          <pc:sldMk cId="2229367241" sldId="260"/>
        </pc:sldMkLst>
        <pc:spChg chg="mod">
          <ac:chgData name="Tina Weavers" userId="4c471bac15fb6a6e" providerId="LiveId" clId="{8539FA65-9C2F-499A-A0DA-A85417093060}" dt="2019-06-30T10:42:38.996" v="1363"/>
          <ac:spMkLst>
            <pc:docMk/>
            <pc:sldMk cId="2229367241" sldId="260"/>
            <ac:spMk id="2" creationId="{9A175884-A329-45BC-AAC7-49E52BBA5DD8}"/>
          </ac:spMkLst>
        </pc:spChg>
      </pc:sldChg>
      <pc:sldChg chg="modSp modNotes">
        <pc:chgData name="Tina Weavers" userId="4c471bac15fb6a6e" providerId="LiveId" clId="{8539FA65-9C2F-499A-A0DA-A85417093060}" dt="2019-06-30T13:09:15.840" v="1913"/>
        <pc:sldMkLst>
          <pc:docMk/>
          <pc:sldMk cId="649487244" sldId="261"/>
        </pc:sldMkLst>
        <pc:spChg chg="mod">
          <ac:chgData name="Tina Weavers" userId="4c471bac15fb6a6e" providerId="LiveId" clId="{8539FA65-9C2F-499A-A0DA-A85417093060}" dt="2019-06-30T10:32:42.687" v="1080" actId="313"/>
          <ac:spMkLst>
            <pc:docMk/>
            <pc:sldMk cId="649487244" sldId="261"/>
            <ac:spMk id="3" creationId="{0D4F44D5-8598-4144-B18D-3D906FCFF74B}"/>
          </ac:spMkLst>
        </pc:spChg>
      </pc:sldChg>
      <pc:sldChg chg="del modNotes">
        <pc:chgData name="Tina Weavers" userId="4c471bac15fb6a6e" providerId="LiveId" clId="{8539FA65-9C2F-499A-A0DA-A85417093060}" dt="2019-06-30T13:00:21.770" v="1657" actId="2696"/>
        <pc:sldMkLst>
          <pc:docMk/>
          <pc:sldMk cId="568800580" sldId="262"/>
        </pc:sldMkLst>
      </pc:sldChg>
      <pc:sldChg chg="addSp delSp modSp add modNotes">
        <pc:chgData name="Tina Weavers" userId="4c471bac15fb6a6e" providerId="LiveId" clId="{8539FA65-9C2F-499A-A0DA-A85417093060}" dt="2019-06-30T13:15:31.175" v="2133" actId="20577"/>
        <pc:sldMkLst>
          <pc:docMk/>
          <pc:sldMk cId="2528963953" sldId="263"/>
        </pc:sldMkLst>
        <pc:spChg chg="add mod">
          <ac:chgData name="Tina Weavers" userId="4c471bac15fb6a6e" providerId="LiveId" clId="{8539FA65-9C2F-499A-A0DA-A85417093060}" dt="2019-06-30T10:42:45.685" v="1364" actId="20577"/>
          <ac:spMkLst>
            <pc:docMk/>
            <pc:sldMk cId="2528963953" sldId="263"/>
            <ac:spMk id="2" creationId="{A50B6EF7-978F-4CD6-9D81-866CE4A534AF}"/>
          </ac:spMkLst>
        </pc:spChg>
        <pc:spChg chg="add del mod">
          <ac:chgData name="Tina Weavers" userId="4c471bac15fb6a6e" providerId="LiveId" clId="{8539FA65-9C2F-499A-A0DA-A85417093060}" dt="2019-06-30T10:22:51.540" v="981"/>
          <ac:spMkLst>
            <pc:docMk/>
            <pc:sldMk cId="2528963953" sldId="263"/>
            <ac:spMk id="3" creationId="{C88653FD-33A7-4597-8E5B-069151BE684F}"/>
          </ac:spMkLst>
        </pc:spChg>
        <pc:spChg chg="add del mod">
          <ac:chgData name="Tina Weavers" userId="4c471bac15fb6a6e" providerId="LiveId" clId="{8539FA65-9C2F-499A-A0DA-A85417093060}" dt="2019-06-30T10:42:26.621" v="1361"/>
          <ac:spMkLst>
            <pc:docMk/>
            <pc:sldMk cId="2528963953" sldId="263"/>
            <ac:spMk id="4" creationId="{9635E7FC-29B7-43C1-BE60-6B541DCADBAE}"/>
          </ac:spMkLst>
        </pc:spChg>
        <pc:spChg chg="add mod">
          <ac:chgData name="Tina Weavers" userId="4c471bac15fb6a6e" providerId="LiveId" clId="{8539FA65-9C2F-499A-A0DA-A85417093060}" dt="2019-06-30T13:00:08.736" v="1656" actId="255"/>
          <ac:spMkLst>
            <pc:docMk/>
            <pc:sldMk cId="2528963953" sldId="263"/>
            <ac:spMk id="5" creationId="{E171A5B2-68ED-4B7A-8B60-9E0EF4826839}"/>
          </ac:spMkLst>
        </pc:spChg>
      </pc:sldChg>
      <pc:sldChg chg="addSp modSp add">
        <pc:chgData name="Tina Weavers" userId="4c471bac15fb6a6e" providerId="LiveId" clId="{8539FA65-9C2F-499A-A0DA-A85417093060}" dt="2019-06-30T13:06:14.771" v="1804" actId="20577"/>
        <pc:sldMkLst>
          <pc:docMk/>
          <pc:sldMk cId="342985647" sldId="264"/>
        </pc:sldMkLst>
        <pc:spChg chg="add mod">
          <ac:chgData name="Tina Weavers" userId="4c471bac15fb6a6e" providerId="LiveId" clId="{8539FA65-9C2F-499A-A0DA-A85417093060}" dt="2019-06-30T13:06:14.771" v="1804" actId="20577"/>
          <ac:spMkLst>
            <pc:docMk/>
            <pc:sldMk cId="342985647" sldId="264"/>
            <ac:spMk id="2" creationId="{34CB8636-CB4F-4B48-BF95-AD119D580D2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9E2DE98-71E0-4744-9C74-A8AC0B79006E}" type="datetimeFigureOut">
              <a:rPr lang="en-GB" smtClean="0"/>
              <a:t>30/06/2019</a:t>
            </a:fld>
            <a:endParaRPr lang="en-GB"/>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3446E83-9BDF-439D-8216-310766A9F09F}" type="slidenum">
              <a:rPr lang="en-GB" smtClean="0"/>
              <a:t>‹#›</a:t>
            </a:fld>
            <a:endParaRPr lang="en-GB"/>
          </a:p>
        </p:txBody>
      </p:sp>
    </p:spTree>
    <p:extLst>
      <p:ext uri="{BB962C8B-B14F-4D97-AF65-F5344CB8AC3E}">
        <p14:creationId xmlns:p14="http://schemas.microsoft.com/office/powerpoint/2010/main" val="4080713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educare.co.uk/news/keeping-children-safe-in-education-kcsie-2019"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446E83-9BDF-439D-8216-310766A9F09F}" type="slidenum">
              <a:rPr lang="en-GB" smtClean="0"/>
              <a:t>1</a:t>
            </a:fld>
            <a:endParaRPr lang="en-GB"/>
          </a:p>
        </p:txBody>
      </p:sp>
    </p:spTree>
    <p:extLst>
      <p:ext uri="{BB962C8B-B14F-4D97-AF65-F5344CB8AC3E}">
        <p14:creationId xmlns:p14="http://schemas.microsoft.com/office/powerpoint/2010/main" val="2057358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446E83-9BDF-439D-8216-310766A9F09F}" type="slidenum">
              <a:rPr lang="en-GB" smtClean="0"/>
              <a:t>2</a:t>
            </a:fld>
            <a:endParaRPr lang="en-GB"/>
          </a:p>
        </p:txBody>
      </p:sp>
    </p:spTree>
    <p:extLst>
      <p:ext uri="{BB962C8B-B14F-4D97-AF65-F5344CB8AC3E}">
        <p14:creationId xmlns:p14="http://schemas.microsoft.com/office/powerpoint/2010/main" val="355485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Nice to see that we finally get a mention in the Academies Financial Handbook</a:t>
            </a:r>
          </a:p>
        </p:txBody>
      </p:sp>
      <p:sp>
        <p:nvSpPr>
          <p:cNvPr id="4" name="Slide Number Placeholder 3"/>
          <p:cNvSpPr>
            <a:spLocks noGrp="1"/>
          </p:cNvSpPr>
          <p:nvPr>
            <p:ph type="sldNum" sz="quarter" idx="5"/>
          </p:nvPr>
        </p:nvSpPr>
        <p:spPr/>
        <p:txBody>
          <a:bodyPr/>
          <a:lstStyle/>
          <a:p>
            <a:fld id="{A3446E83-9BDF-439D-8216-310766A9F09F}" type="slidenum">
              <a:rPr lang="en-GB" smtClean="0"/>
              <a:t>3</a:t>
            </a:fld>
            <a:endParaRPr lang="en-GB"/>
          </a:p>
        </p:txBody>
      </p:sp>
    </p:spTree>
    <p:extLst>
      <p:ext uri="{BB962C8B-B14F-4D97-AF65-F5344CB8AC3E}">
        <p14:creationId xmlns:p14="http://schemas.microsoft.com/office/powerpoint/2010/main" val="602992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3"/>
            <a:ext cx="5681980" cy="3892371"/>
          </a:xfrm>
        </p:spPr>
        <p:txBody>
          <a:bodyPr/>
          <a:lstStyle/>
          <a:p>
            <a:r>
              <a:rPr lang="en-GB" dirty="0"/>
              <a:t>FUNDING THE FUTURE:  Boris Johnson is understood to want every secondary school to receive at least £5,000 per pupil if he becomes prime minister. Under the government’s current spending plans, secondary schools are already supposed to get a minimum of £4,800 per pupil.</a:t>
            </a:r>
          </a:p>
          <a:p>
            <a:r>
              <a:rPr lang="en-GB" dirty="0"/>
              <a:t>Jeremy Hunt has given relatively few specific details but did recognise the need for more education funding.</a:t>
            </a:r>
          </a:p>
          <a:p>
            <a:r>
              <a:rPr lang="en-GB" dirty="0"/>
              <a:t>PUPIL PREMIUM GUIDANCE: Included on the DfE website is a link to FAQs on Pupil Premium (these will be uploaded on to the ECA website) – this is a very useful document for Governors responsible for PPG.</a:t>
            </a:r>
          </a:p>
          <a:p>
            <a:r>
              <a:rPr lang="en-GB" dirty="0"/>
              <a:t>The DfE is urging schools to draw up three-year strategies on how they will spend their pupil premium, despite the cash only being guaranteed year on year. From September they will be “encouraged” to move away from “time-consuming” full annual reviews. Instead they should consider a “multi-year approach”, such as one review covering a three-year period, with “light touch” annual reviews.</a:t>
            </a:r>
          </a:p>
          <a:p>
            <a:r>
              <a:rPr lang="en-GB" dirty="0"/>
              <a:t>DfE PILOT FOR UNDERPERFORMING SCHOOLS:  The DfE has invited “high performing schools” to apply to lead the nine teaching hubs and offer “a new way to help struggling counterparts make the most of their resources, boost professional development opportunities for teachers, and recruit and retain staff”. The three-year programme designed to showcase best practice is expected to benefit 2,000 struggling schools.</a:t>
            </a:r>
          </a:p>
          <a:p>
            <a:pPr algn="ctr"/>
            <a:r>
              <a:rPr lang="en-GB" b="1" dirty="0"/>
              <a:t>Continued on next page</a:t>
            </a:r>
          </a:p>
          <a:p>
            <a:endParaRPr lang="en-GB" dirty="0"/>
          </a:p>
          <a:p>
            <a:endParaRPr lang="en-GB" dirty="0"/>
          </a:p>
        </p:txBody>
      </p:sp>
      <p:sp>
        <p:nvSpPr>
          <p:cNvPr id="4" name="Slide Number Placeholder 3"/>
          <p:cNvSpPr>
            <a:spLocks noGrp="1"/>
          </p:cNvSpPr>
          <p:nvPr>
            <p:ph type="sldNum" sz="quarter" idx="5"/>
          </p:nvPr>
        </p:nvSpPr>
        <p:spPr/>
        <p:txBody>
          <a:bodyPr/>
          <a:lstStyle/>
          <a:p>
            <a:fld id="{A3446E83-9BDF-439D-8216-310766A9F09F}" type="slidenum">
              <a:rPr lang="en-GB" smtClean="0"/>
              <a:t>4</a:t>
            </a:fld>
            <a:endParaRPr lang="en-GB"/>
          </a:p>
        </p:txBody>
      </p:sp>
    </p:spTree>
    <p:extLst>
      <p:ext uri="{BB962C8B-B14F-4D97-AF65-F5344CB8AC3E}">
        <p14:creationId xmlns:p14="http://schemas.microsoft.com/office/powerpoint/2010/main" val="4177430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GB" b="1" dirty="0"/>
              <a:t>CONTINUED FROM WHAT CAN WE LOOK FORWARD TO ….</a:t>
            </a:r>
          </a:p>
          <a:p>
            <a:pPr marL="176679" indent="-176679">
              <a:buFont typeface="Arial" panose="020B0604020202020204" pitchFamily="34" charset="0"/>
              <a:buChar char="•"/>
            </a:pPr>
            <a:r>
              <a:rPr lang="en-GB" dirty="0"/>
              <a:t>WEARING A CHRISTMAS JUMPER :  Research has shown that there is a spike in non-attendance on charity days suggesting that disadvantaged pupils either don’t, for example, have access to a Christmas jumper or can afford to buy a red nose.  Governors may be interested in the ‘cost of a school day’- see http://www.cpag.org.uk/cost-school-day on the school community</a:t>
            </a:r>
          </a:p>
          <a:p>
            <a:pPr marL="176679" indent="-176679">
              <a:buFont typeface="Arial" panose="020B0604020202020204" pitchFamily="34" charset="0"/>
              <a:buChar char="•"/>
            </a:pPr>
            <a:r>
              <a:rPr lang="en-GB" dirty="0"/>
              <a:t>BAKER CLAUSE: The clause, introduced in January last year, requires schools to publish a statement online describing their careers programmes and how providers access pupils to talk about technical education and apprenticeships - The DfE has now confirmed that academies who fail to comply could be in breach of their funding agreement and may face action from their RSC.</a:t>
            </a:r>
          </a:p>
          <a:p>
            <a:pPr marL="176679" indent="-176679">
              <a:buFont typeface="Arial" panose="020B0604020202020204" pitchFamily="34" charset="0"/>
              <a:buChar char="•"/>
            </a:pPr>
            <a:endParaRPr lang="en-GB" dirty="0"/>
          </a:p>
          <a:p>
            <a:pPr algn="ctr"/>
            <a:r>
              <a:rPr lang="en-GB" b="1" dirty="0"/>
              <a:t>NOW ABOVE SLIDE</a:t>
            </a:r>
          </a:p>
          <a:p>
            <a:pPr algn="ctr"/>
            <a:endParaRPr lang="en-GB" b="1" dirty="0"/>
          </a:p>
          <a:p>
            <a:pPr algn="ctr"/>
            <a:r>
              <a:rPr lang="en-GB" sz="4000" b="1" dirty="0"/>
              <a:t>QUIZ</a:t>
            </a:r>
          </a:p>
          <a:p>
            <a:pPr algn="ctr"/>
            <a:r>
              <a:rPr lang="en-GB" sz="1100" b="1" dirty="0"/>
              <a:t>Read out the questions and then give </a:t>
            </a:r>
            <a:r>
              <a:rPr lang="en-GB" sz="1100" b="1"/>
              <a:t>the answers</a:t>
            </a:r>
            <a:endParaRPr lang="en-GB" sz="1100" b="1" dirty="0"/>
          </a:p>
          <a:p>
            <a:pPr marL="176679" indent="-176679">
              <a:buFont typeface="Arial" panose="020B0604020202020204" pitchFamily="34" charset="0"/>
              <a:buChar char="•"/>
            </a:pPr>
            <a:endParaRPr lang="en-GB" dirty="0"/>
          </a:p>
          <a:p>
            <a:pPr marL="176679" indent="-176679">
              <a:buFont typeface="Arial" panose="020B0604020202020204" pitchFamily="34" charset="0"/>
              <a:buChar char="•"/>
            </a:pPr>
            <a:endParaRPr lang="en-GB" dirty="0"/>
          </a:p>
          <a:p>
            <a:pPr marL="176679" indent="-176679">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A3446E83-9BDF-439D-8216-310766A9F09F}" type="slidenum">
              <a:rPr lang="en-GB" smtClean="0"/>
              <a:t>5</a:t>
            </a:fld>
            <a:endParaRPr lang="en-GB"/>
          </a:p>
        </p:txBody>
      </p:sp>
    </p:spTree>
    <p:extLst>
      <p:ext uri="{BB962C8B-B14F-4D97-AF65-F5344CB8AC3E}">
        <p14:creationId xmlns:p14="http://schemas.microsoft.com/office/powerpoint/2010/main" val="2069067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4009661"/>
          </a:xfrm>
        </p:spPr>
        <p:txBody>
          <a:bodyPr/>
          <a:lstStyle/>
          <a:p>
            <a:r>
              <a:rPr lang="en-GB" dirty="0">
                <a:solidFill>
                  <a:srgbClr val="FF0000"/>
                </a:solidFill>
              </a:rPr>
              <a:t>The following are some interesting reads for both Clerks, Governors and Trustees (where relevant to academies) – they will all be uploaded on to the ECA website</a:t>
            </a:r>
          </a:p>
          <a:p>
            <a:endParaRPr lang="en-GB" dirty="0"/>
          </a:p>
          <a:p>
            <a:pPr marL="176679" indent="-176679">
              <a:buFont typeface="Arial" panose="020B0604020202020204" pitchFamily="34" charset="0"/>
              <a:buChar char="•"/>
            </a:pPr>
            <a:r>
              <a:rPr lang="en-GB" dirty="0"/>
              <a:t>NGA’s Moving MATs Forward:  the report explores eleven issues with governance and oversight which both impact a board’s ability to carry out its core functions</a:t>
            </a:r>
          </a:p>
          <a:p>
            <a:pPr marL="176679" indent="-176679">
              <a:buFont typeface="Arial" panose="020B0604020202020204" pitchFamily="34" charset="0"/>
              <a:buChar char="•"/>
            </a:pPr>
            <a:r>
              <a:rPr lang="en-GB" dirty="0"/>
              <a:t>DfE’s “MAT School Improvement Capacity Framework”: This tool has been designed to help MATs understand their current capacity to support and drive school improvement – so that they can build and strengthen their current capacity and potentially to grow their capacity to support more schools – it gives questions to consider and then RAG rates the answers.</a:t>
            </a:r>
          </a:p>
          <a:p>
            <a:pPr marL="176679" indent="-176679">
              <a:buFont typeface="Arial" panose="020B0604020202020204" pitchFamily="34" charset="0"/>
              <a:buChar char="•"/>
            </a:pPr>
            <a:r>
              <a:rPr lang="en-GB" dirty="0"/>
              <a:t>NGA’s “Taking the Next Step” – these are a series of papers for maintained schools, single academies and MATs.  They are an updated look at joining an academy, forming an academy or an academy joining with another group of schools.</a:t>
            </a:r>
          </a:p>
          <a:p>
            <a:pPr marL="176679" indent="-176679">
              <a:buFont typeface="Arial" panose="020B0604020202020204" pitchFamily="34" charset="0"/>
              <a:buChar char="•"/>
            </a:pPr>
            <a:r>
              <a:rPr lang="en-GB" dirty="0"/>
              <a:t>DfE’s “Keeping Children Safe in Education”: This is for information only as it does not come into effect until 2 September 2019.  There are not a large number of changes rom the September 2018, but as there are references to specific safeguarding issues such as </a:t>
            </a:r>
            <a:r>
              <a:rPr lang="en-GB" dirty="0" err="1"/>
              <a:t>upskirting</a:t>
            </a:r>
            <a:r>
              <a:rPr lang="en-GB" dirty="0"/>
              <a:t> and serious violence.  Policies will need to be changed in line with the new document and Governors/Trustees should sign a register at their first meeting to confirm that they have read at least Parts 1 and 2.  EduCare have already put together a summary of  the changes which can be downloaded at </a:t>
            </a:r>
            <a:r>
              <a:rPr lang="en-GB" dirty="0">
                <a:hlinkClick r:id="rId3"/>
              </a:rPr>
              <a:t>www.educare.co.uk/news/keeping-children-safe-in-education-kcsie-2019</a:t>
            </a:r>
            <a:endParaRPr lang="en-GB" dirty="0"/>
          </a:p>
          <a:p>
            <a:endParaRPr lang="en-GB" dirty="0"/>
          </a:p>
          <a:p>
            <a:pPr marL="176679" indent="-176679">
              <a:buFont typeface="Arial" panose="020B0604020202020204" pitchFamily="34" charset="0"/>
              <a:buChar char="•"/>
            </a:pPr>
            <a:endParaRPr lang="en-GB" dirty="0"/>
          </a:p>
          <a:p>
            <a:pPr marL="176679" indent="-176679">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286401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0248" y="4518204"/>
            <a:ext cx="5681980" cy="4537763"/>
          </a:xfrm>
        </p:spPr>
        <p:txBody>
          <a:bodyPr/>
          <a:lstStyle/>
          <a:p>
            <a:pPr marL="176679" indent="-176679">
              <a:buFont typeface="Arial" panose="020B0604020202020204" pitchFamily="34" charset="0"/>
              <a:buChar char="•"/>
            </a:pPr>
            <a:r>
              <a:rPr lang="en-GB" dirty="0"/>
              <a:t>DfE’s “Academies Financial Handbook”: Summary of changes on page 8 – this includes more updates about the management accounts and what they should include, further information about executive pay, reminders about the Board’s responsibilities to staff on whistleblowing, clarification on related parties and the Secretary of State’s ability to remove an individual managing a trust as well as trustees.</a:t>
            </a:r>
          </a:p>
          <a:p>
            <a:pPr marL="176679" indent="-176679">
              <a:buFont typeface="Arial" panose="020B0604020202020204" pitchFamily="34" charset="0"/>
              <a:buChar char="•"/>
            </a:pPr>
            <a:r>
              <a:rPr lang="en-GB" dirty="0"/>
              <a:t>DfE’s statutory guidance on “Relationships Education, Relationships and Sex Education (RSE) and Health Education”: This document contains information on what schools should do and sets out the legal duties with which schools must comply when teaching Relationships Education, Relationships and Sex Education (RSE) and Health Education – all schools including academies, free schools, independent schools and PRUs must have this in place for September 2020. </a:t>
            </a:r>
          </a:p>
          <a:p>
            <a:pPr marL="176679" indent="-176679">
              <a:buFont typeface="Arial" panose="020B0604020202020204" pitchFamily="34" charset="0"/>
              <a:buChar char="•"/>
            </a:pPr>
            <a:r>
              <a:rPr lang="en-GB" dirty="0"/>
              <a:t>NGA’s “The role and impact of governing boards in spending, monitoring and evaluating  the pupil premium”: this is part of the NGA’s series of papers entitled “Spotlight on Disadvantage”</a:t>
            </a:r>
          </a:p>
          <a:p>
            <a:pPr marL="176679" indent="-176679">
              <a:buFont typeface="Arial" panose="020B0604020202020204" pitchFamily="34" charset="0"/>
              <a:buChar char="•"/>
            </a:pPr>
            <a:r>
              <a:rPr lang="en-GB" dirty="0"/>
              <a:t>EEF’s “Guide to Pupil Premium”: this has some very useful myth busters for Governors.</a:t>
            </a:r>
          </a:p>
          <a:p>
            <a:pPr marL="176679" indent="-176679">
              <a:buFont typeface="Arial" panose="020B0604020202020204" pitchFamily="34" charset="0"/>
              <a:buChar char="•"/>
            </a:pPr>
            <a:r>
              <a:rPr lang="en-GB" dirty="0"/>
              <a:t>DfE’s 2children in Need”: this is really only for someone who is fascinated about statistics and data!!  But also useful reading for Safeguarding Governors</a:t>
            </a:r>
          </a:p>
          <a:p>
            <a:pPr marL="176679" indent="-176679">
              <a:buFont typeface="Arial" panose="020B0604020202020204" pitchFamily="34" charset="0"/>
              <a:buChar char="•"/>
            </a:pPr>
            <a:r>
              <a:rPr lang="en-GB" dirty="0"/>
              <a:t>DfE’s “Exploring Flexible Working in Schools”:  this document details the findings of an online survey of senior leaders and teachers.  It explores the current practice, attitudes and perceptions relating to flexible working in schools, and provides a summary of the existing evidence base for flexible working in schools.</a:t>
            </a:r>
          </a:p>
          <a:p>
            <a:pPr marL="176679" indent="-176679">
              <a:buFont typeface="Arial" panose="020B0604020202020204" pitchFamily="34" charset="0"/>
              <a:buChar char="•"/>
            </a:pPr>
            <a:endParaRPr lang="en-GB" dirty="0"/>
          </a:p>
          <a:p>
            <a:pPr marL="176679" indent="-176679">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675079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3446E83-9BDF-439D-8216-310766A9F09F}" type="slidenum">
              <a:rPr lang="en-GB" smtClean="0"/>
              <a:t>8</a:t>
            </a:fld>
            <a:endParaRPr lang="en-GB"/>
          </a:p>
        </p:txBody>
      </p:sp>
    </p:spTree>
    <p:extLst>
      <p:ext uri="{BB962C8B-B14F-4D97-AF65-F5344CB8AC3E}">
        <p14:creationId xmlns:p14="http://schemas.microsoft.com/office/powerpoint/2010/main" val="3056031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6/30/2019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3547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6/30/2019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908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6/30/2019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3885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6/30/2019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3376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6/30/2019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3032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6/30/2019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2070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6/30/2019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9773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6/30/2019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9538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6/30/2019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5636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6/30/2019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226763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6/30/2019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4769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6/30/2019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14801659"/>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sldNum="0" hdr="0" ft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ov.uk/guidance/pupil-premium-information-for-schools-and-alternative-provision-settings"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educare.co.uk/news/keeping-children-safe-in-education-kcsie-2019"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F7207B7B-5C57-458C-BE38-95D2CD765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770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822E561-F97C-4CBB-A9A6-A6BF6317B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7705" y="0"/>
            <a:ext cx="4654295" cy="6858000"/>
          </a:xfrm>
          <a:prstGeom prst="rect">
            <a:avLst/>
          </a:prstGeom>
          <a:solidFill>
            <a:schemeClr val="bg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BD3AAAF9-FEA4-4359-B669-51C9DE3B7EB9}"/>
              </a:ext>
            </a:extLst>
          </p:cNvPr>
          <p:cNvSpPr>
            <a:spLocks noGrp="1"/>
          </p:cNvSpPr>
          <p:nvPr>
            <p:ph type="subTitle" idx="1"/>
          </p:nvPr>
        </p:nvSpPr>
        <p:spPr>
          <a:xfrm>
            <a:off x="8013543" y="1858356"/>
            <a:ext cx="3511233" cy="1841773"/>
          </a:xfrm>
        </p:spPr>
        <p:txBody>
          <a:bodyPr anchor="t">
            <a:noAutofit/>
          </a:bodyPr>
          <a:lstStyle/>
          <a:p>
            <a:pPr algn="ctr"/>
            <a:r>
              <a:rPr lang="en-GB" sz="2800" dirty="0"/>
              <a:t>SUMMER 2019 </a:t>
            </a:r>
          </a:p>
          <a:p>
            <a:pPr algn="ctr"/>
            <a:r>
              <a:rPr lang="en-GB" sz="2800" dirty="0"/>
              <a:t>END OF TERM CELEBRATION</a:t>
            </a:r>
          </a:p>
          <a:p>
            <a:pPr algn="ctr"/>
            <a:endParaRPr lang="en-GB" sz="2800" dirty="0"/>
          </a:p>
          <a:p>
            <a:pPr algn="ctr"/>
            <a:r>
              <a:rPr lang="en-GB" sz="2800" dirty="0"/>
              <a:t>TUESDAY, 2 JULY 2019</a:t>
            </a:r>
          </a:p>
        </p:txBody>
      </p:sp>
      <p:sp>
        <p:nvSpPr>
          <p:cNvPr id="22" name="Rectangle 21">
            <a:extLst>
              <a:ext uri="{FF2B5EF4-FFF2-40B4-BE49-F238E27FC236}">
                <a16:creationId xmlns:a16="http://schemas.microsoft.com/office/drawing/2014/main" id="{B01B0E58-A5C8-4CDA-A2E0-35DF94E59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235"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163CF224-1ADB-417D-8F1B-B6D1C98A0D9F}"/>
              </a:ext>
            </a:extLst>
          </p:cNvPr>
          <p:cNvPicPr>
            <a:picLocks noChangeAspect="1"/>
          </p:cNvPicPr>
          <p:nvPr/>
        </p:nvPicPr>
        <p:blipFill>
          <a:blip r:embed="rId3"/>
          <a:stretch>
            <a:fillRect/>
          </a:stretch>
        </p:blipFill>
        <p:spPr>
          <a:xfrm>
            <a:off x="643465" y="2266229"/>
            <a:ext cx="6253164" cy="2344936"/>
          </a:xfrm>
          <a:prstGeom prst="rect">
            <a:avLst/>
          </a:prstGeom>
        </p:spPr>
      </p:pic>
    </p:spTree>
    <p:extLst>
      <p:ext uri="{BB962C8B-B14F-4D97-AF65-F5344CB8AC3E}">
        <p14:creationId xmlns:p14="http://schemas.microsoft.com/office/powerpoint/2010/main" val="59932690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C13ABD-75C8-4CAF-923F-8690DBB90699}"/>
              </a:ext>
            </a:extLst>
          </p:cNvPr>
          <p:cNvSpPr txBox="1"/>
          <p:nvPr/>
        </p:nvSpPr>
        <p:spPr>
          <a:xfrm>
            <a:off x="2073349" y="967563"/>
            <a:ext cx="7549116" cy="5632311"/>
          </a:xfrm>
          <a:prstGeom prst="rect">
            <a:avLst/>
          </a:prstGeom>
          <a:noFill/>
        </p:spPr>
        <p:txBody>
          <a:bodyPr wrap="square" rtlCol="0">
            <a:spAutoFit/>
          </a:bodyPr>
          <a:lstStyle/>
          <a:p>
            <a:pPr algn="ctr"/>
            <a:r>
              <a:rPr lang="en-GB" sz="7200" dirty="0">
                <a:solidFill>
                  <a:schemeClr val="accent1">
                    <a:lumMod val="75000"/>
                  </a:schemeClr>
                </a:solidFill>
              </a:rPr>
              <a:t>We have done 182 days already this year and there are only another 182 to go!!</a:t>
            </a:r>
          </a:p>
        </p:txBody>
      </p:sp>
    </p:spTree>
    <p:extLst>
      <p:ext uri="{BB962C8B-B14F-4D97-AF65-F5344CB8AC3E}">
        <p14:creationId xmlns:p14="http://schemas.microsoft.com/office/powerpoint/2010/main" val="1051310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7D8096-2F4A-4A89-98BA-F9C560D5C38C}"/>
              </a:ext>
            </a:extLst>
          </p:cNvPr>
          <p:cNvSpPr txBox="1"/>
          <p:nvPr/>
        </p:nvSpPr>
        <p:spPr>
          <a:xfrm>
            <a:off x="712381" y="1382233"/>
            <a:ext cx="10111563" cy="4832092"/>
          </a:xfrm>
          <a:prstGeom prst="rect">
            <a:avLst/>
          </a:prstGeom>
          <a:noFill/>
        </p:spPr>
        <p:txBody>
          <a:bodyPr wrap="square" rtlCol="0">
            <a:spAutoFit/>
          </a:bodyPr>
          <a:lstStyle/>
          <a:p>
            <a:pPr algn="ctr"/>
            <a:r>
              <a:rPr lang="en-GB" sz="3200" b="1" dirty="0">
                <a:solidFill>
                  <a:schemeClr val="accent1">
                    <a:lumMod val="75000"/>
                  </a:schemeClr>
                </a:solidFill>
              </a:rPr>
              <a:t>EXTRACT FROM ACADEMIES FINANCIAL HANDBOOK 2019</a:t>
            </a:r>
          </a:p>
          <a:p>
            <a:r>
              <a:rPr lang="en-GB" sz="2800" b="1" dirty="0">
                <a:solidFill>
                  <a:schemeClr val="accent1">
                    <a:lumMod val="75000"/>
                  </a:schemeClr>
                </a:solidFill>
              </a:rPr>
              <a:t>The clerk to the board </a:t>
            </a:r>
          </a:p>
          <a:p>
            <a:r>
              <a:rPr lang="en-GB" b="1" dirty="0">
                <a:solidFill>
                  <a:schemeClr val="accent1">
                    <a:lumMod val="75000"/>
                  </a:schemeClr>
                </a:solidFill>
              </a:rPr>
              <a:t>The academy trust should appoint a clerk to support the board of trustees who is someone other than a trustee, principal or chief executive of the trust.   A clerk can  help the efficient functioning of the board by providing:  </a:t>
            </a:r>
          </a:p>
          <a:p>
            <a:endParaRPr lang="en-GB" b="1" dirty="0">
              <a:solidFill>
                <a:schemeClr val="accent1">
                  <a:lumMod val="75000"/>
                </a:schemeClr>
              </a:solidFill>
            </a:endParaRPr>
          </a:p>
          <a:p>
            <a:r>
              <a:rPr lang="en-GB" b="1" dirty="0">
                <a:solidFill>
                  <a:schemeClr val="accent1">
                    <a:lumMod val="75000"/>
                  </a:schemeClr>
                </a:solidFill>
              </a:rPr>
              <a:t>• administrative and organisational support</a:t>
            </a:r>
          </a:p>
          <a:p>
            <a:r>
              <a:rPr lang="en-GB" b="1" dirty="0">
                <a:solidFill>
                  <a:schemeClr val="accent1">
                    <a:lumMod val="75000"/>
                  </a:schemeClr>
                </a:solidFill>
              </a:rPr>
              <a:t>• guidance to ensure the board works in compliance with the appropriate legal and regulatory framework, and understands the potential consequences of noncompliance</a:t>
            </a:r>
          </a:p>
          <a:p>
            <a:r>
              <a:rPr lang="en-GB" b="1" dirty="0">
                <a:solidFill>
                  <a:schemeClr val="accent1">
                    <a:lumMod val="75000"/>
                  </a:schemeClr>
                </a:solidFill>
              </a:rPr>
              <a:t>• advice on procedural matters relating to operation of the board  </a:t>
            </a:r>
          </a:p>
          <a:p>
            <a:endParaRPr lang="en-GB" b="1" dirty="0">
              <a:solidFill>
                <a:schemeClr val="accent1">
                  <a:lumMod val="75000"/>
                </a:schemeClr>
              </a:solidFill>
            </a:endParaRPr>
          </a:p>
          <a:p>
            <a:r>
              <a:rPr lang="en-GB" b="1" dirty="0">
                <a:solidFill>
                  <a:schemeClr val="accent1">
                    <a:lumMod val="75000"/>
                  </a:schemeClr>
                </a:solidFill>
              </a:rPr>
              <a:t>For non-executive trustees a knowledgeable clerk to the board (or company secretary) is an essential part of their tool kit. </a:t>
            </a:r>
          </a:p>
          <a:p>
            <a:r>
              <a:rPr lang="en-GB" b="1" dirty="0">
                <a:solidFill>
                  <a:schemeClr val="accent5">
                    <a:lumMod val="75000"/>
                  </a:schemeClr>
                </a:solidFill>
              </a:rPr>
              <a:t> </a:t>
            </a:r>
          </a:p>
        </p:txBody>
      </p:sp>
    </p:spTree>
    <p:extLst>
      <p:ext uri="{BB962C8B-B14F-4D97-AF65-F5344CB8AC3E}">
        <p14:creationId xmlns:p14="http://schemas.microsoft.com/office/powerpoint/2010/main" val="42196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175884-A329-45BC-AAC7-49E52BBA5DD8}"/>
              </a:ext>
            </a:extLst>
          </p:cNvPr>
          <p:cNvSpPr txBox="1"/>
          <p:nvPr/>
        </p:nvSpPr>
        <p:spPr>
          <a:xfrm>
            <a:off x="869795" y="1182029"/>
            <a:ext cx="10314878" cy="6093976"/>
          </a:xfrm>
          <a:prstGeom prst="rect">
            <a:avLst/>
          </a:prstGeom>
          <a:noFill/>
        </p:spPr>
        <p:txBody>
          <a:bodyPr wrap="square" rtlCol="0">
            <a:spAutoFit/>
          </a:bodyPr>
          <a:lstStyle/>
          <a:p>
            <a:pPr algn="ctr"/>
            <a:r>
              <a:rPr lang="en-GB" sz="3600" b="1" dirty="0">
                <a:solidFill>
                  <a:schemeClr val="accent1">
                    <a:lumMod val="75000"/>
                  </a:schemeClr>
                </a:solidFill>
              </a:rPr>
              <a:t>What we could be looking forward to in the future</a:t>
            </a:r>
          </a:p>
          <a:p>
            <a:pPr marL="342900" indent="-342900" algn="just">
              <a:buFont typeface="Arial" panose="020B0604020202020204" pitchFamily="34" charset="0"/>
              <a:buChar char="•"/>
            </a:pPr>
            <a:r>
              <a:rPr lang="en-GB" sz="2000" b="1" dirty="0">
                <a:solidFill>
                  <a:schemeClr val="accent1">
                    <a:lumMod val="75000"/>
                  </a:schemeClr>
                </a:solidFill>
              </a:rPr>
              <a:t>Funding the Future</a:t>
            </a:r>
          </a:p>
          <a:p>
            <a:pPr marL="342900" indent="-342900" algn="just">
              <a:buFont typeface="Arial" panose="020B0604020202020204" pitchFamily="34" charset="0"/>
              <a:buChar char="•"/>
            </a:pPr>
            <a:r>
              <a:rPr lang="en-GB" sz="2000" b="1" dirty="0">
                <a:solidFill>
                  <a:schemeClr val="accent1">
                    <a:lumMod val="75000"/>
                  </a:schemeClr>
                </a:solidFill>
              </a:rPr>
              <a:t>Pupil Premium updated guidance from the DfE (</a:t>
            </a:r>
            <a:r>
              <a:rPr lang="en-GB" sz="2000" b="1" dirty="0">
                <a:solidFill>
                  <a:schemeClr val="accent1">
                    <a:lumMod val="75000"/>
                  </a:schemeClr>
                </a:solidFill>
                <a:hlinkClick r:id="rId3"/>
              </a:rPr>
              <a:t>www.gov.uk/guidance/pupil-premium-information-for-schools-and-alternative-provision-settings</a:t>
            </a:r>
            <a:r>
              <a:rPr lang="en-GB" sz="2000" b="1" dirty="0">
                <a:solidFill>
                  <a:schemeClr val="accent1">
                    <a:lumMod val="75000"/>
                  </a:schemeClr>
                </a:solidFill>
              </a:rPr>
              <a:t>) </a:t>
            </a:r>
          </a:p>
          <a:p>
            <a:pPr marL="342900" indent="-342900" algn="just">
              <a:buFont typeface="Arial" panose="020B0604020202020204" pitchFamily="34" charset="0"/>
              <a:buChar char="•"/>
            </a:pPr>
            <a:r>
              <a:rPr lang="en-GB" sz="2000" b="1" dirty="0">
                <a:solidFill>
                  <a:schemeClr val="accent1">
                    <a:lumMod val="75000"/>
                  </a:schemeClr>
                </a:solidFill>
              </a:rPr>
              <a:t>DfE’s introduction to a £2m pilot to support underperforming schools</a:t>
            </a:r>
          </a:p>
          <a:p>
            <a:pPr marL="342900" indent="-342900" algn="just">
              <a:buFont typeface="Arial" panose="020B0604020202020204" pitchFamily="34" charset="0"/>
              <a:buChar char="•"/>
            </a:pPr>
            <a:r>
              <a:rPr lang="en-GB" sz="2000" b="1" dirty="0">
                <a:solidFill>
                  <a:schemeClr val="accent1">
                    <a:lumMod val="75000"/>
                  </a:schemeClr>
                </a:solidFill>
              </a:rPr>
              <a:t>Could wearing a Christmas jumper for charity or a red nose come to an end in schools?  </a:t>
            </a:r>
          </a:p>
          <a:p>
            <a:pPr marL="342900" indent="-342900" algn="just">
              <a:buFont typeface="Arial" panose="020B0604020202020204" pitchFamily="34" charset="0"/>
              <a:buChar char="•"/>
            </a:pPr>
            <a:r>
              <a:rPr lang="en-GB" sz="2000" b="1" dirty="0">
                <a:solidFill>
                  <a:schemeClr val="accent1">
                    <a:lumMod val="75000"/>
                  </a:schemeClr>
                </a:solidFill>
              </a:rPr>
              <a:t>DfE has announced a 32.5m investment in expanding career hubs; the hub model brings together schools and college groups to provide career guidance and links with employers, universities, training providers and career professionals to improve outcomes for young people</a:t>
            </a:r>
          </a:p>
          <a:p>
            <a:pPr marL="342900" indent="-342900" algn="just">
              <a:buFont typeface="Arial" panose="020B0604020202020204" pitchFamily="34" charset="0"/>
              <a:buChar char="•"/>
            </a:pPr>
            <a:r>
              <a:rPr lang="en-GB" sz="2000" b="1" dirty="0">
                <a:solidFill>
                  <a:schemeClr val="accent1">
                    <a:lumMod val="75000"/>
                  </a:schemeClr>
                </a:solidFill>
              </a:rPr>
              <a:t>Only 16% of Outstanding schools retained their Ofsted rating:  Amanda Spielman has repeated the call to the exemption to be lifted</a:t>
            </a:r>
          </a:p>
          <a:p>
            <a:pPr marL="342900" indent="-342900" algn="just">
              <a:buFont typeface="Arial" panose="020B0604020202020204" pitchFamily="34" charset="0"/>
              <a:buChar char="•"/>
            </a:pPr>
            <a:r>
              <a:rPr lang="en-GB" sz="2000" b="1" dirty="0">
                <a:solidFill>
                  <a:schemeClr val="accent1">
                    <a:lumMod val="75000"/>
                  </a:schemeClr>
                </a:solidFill>
              </a:rPr>
              <a:t>Academies could have their funding axed if they fail to comply with the controversial Baker clause</a:t>
            </a:r>
          </a:p>
          <a:p>
            <a:pPr marL="342900" indent="-342900" algn="just">
              <a:buFont typeface="Arial" panose="020B0604020202020204" pitchFamily="34" charset="0"/>
              <a:buChar char="•"/>
            </a:pPr>
            <a:endParaRPr lang="en-GB" sz="2000" b="1" dirty="0">
              <a:solidFill>
                <a:schemeClr val="accent1">
                  <a:lumMod val="75000"/>
                </a:schemeClr>
              </a:solidFill>
            </a:endParaRPr>
          </a:p>
          <a:p>
            <a:pPr marL="571500" indent="-571500" algn="just">
              <a:buFont typeface="Arial" panose="020B0604020202020204" pitchFamily="34" charset="0"/>
              <a:buChar char="•"/>
            </a:pPr>
            <a:endParaRPr lang="en-GB" dirty="0">
              <a:solidFill>
                <a:schemeClr val="accent1">
                  <a:lumMod val="75000"/>
                </a:schemeClr>
              </a:solidFill>
            </a:endParaRPr>
          </a:p>
        </p:txBody>
      </p:sp>
    </p:spTree>
    <p:extLst>
      <p:ext uri="{BB962C8B-B14F-4D97-AF65-F5344CB8AC3E}">
        <p14:creationId xmlns:p14="http://schemas.microsoft.com/office/powerpoint/2010/main" val="222936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0B6EF7-978F-4CD6-9D81-866CE4A534AF}"/>
              </a:ext>
            </a:extLst>
          </p:cNvPr>
          <p:cNvSpPr/>
          <p:nvPr/>
        </p:nvSpPr>
        <p:spPr>
          <a:xfrm>
            <a:off x="6003635" y="1192510"/>
            <a:ext cx="184730" cy="646331"/>
          </a:xfrm>
          <a:prstGeom prst="rect">
            <a:avLst/>
          </a:prstGeom>
        </p:spPr>
        <p:txBody>
          <a:bodyPr wrap="none">
            <a:spAutoFit/>
          </a:bodyPr>
          <a:lstStyle/>
          <a:p>
            <a:pPr algn="ctr"/>
            <a:endParaRPr lang="en-GB" sz="3600" b="1" dirty="0">
              <a:solidFill>
                <a:schemeClr val="accent1">
                  <a:lumMod val="75000"/>
                </a:schemeClr>
              </a:solidFill>
            </a:endParaRPr>
          </a:p>
        </p:txBody>
      </p:sp>
      <p:sp>
        <p:nvSpPr>
          <p:cNvPr id="5" name="TextBox 4">
            <a:extLst>
              <a:ext uri="{FF2B5EF4-FFF2-40B4-BE49-F238E27FC236}">
                <a16:creationId xmlns:a16="http://schemas.microsoft.com/office/drawing/2014/main" id="{E171A5B2-68ED-4B7A-8B60-9E0EF4826839}"/>
              </a:ext>
            </a:extLst>
          </p:cNvPr>
          <p:cNvSpPr txBox="1"/>
          <p:nvPr/>
        </p:nvSpPr>
        <p:spPr>
          <a:xfrm>
            <a:off x="1159727" y="1192510"/>
            <a:ext cx="10236819" cy="3785652"/>
          </a:xfrm>
          <a:prstGeom prst="rect">
            <a:avLst/>
          </a:prstGeom>
          <a:noFill/>
        </p:spPr>
        <p:txBody>
          <a:bodyPr wrap="square" rtlCol="0">
            <a:spAutoFit/>
          </a:bodyPr>
          <a:lstStyle/>
          <a:p>
            <a:pPr algn="ctr"/>
            <a:r>
              <a:rPr lang="en-GB" sz="8000" dirty="0">
                <a:solidFill>
                  <a:schemeClr val="accent1">
                    <a:lumMod val="75000"/>
                  </a:schemeClr>
                </a:solidFill>
              </a:rPr>
              <a:t>Let’s see what you retained from this year’s briefings?</a:t>
            </a:r>
          </a:p>
        </p:txBody>
      </p:sp>
    </p:spTree>
    <p:extLst>
      <p:ext uri="{BB962C8B-B14F-4D97-AF65-F5344CB8AC3E}">
        <p14:creationId xmlns:p14="http://schemas.microsoft.com/office/powerpoint/2010/main" val="2528963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BD3974-86EC-4A3D-B20A-6332D6894B0A}"/>
              </a:ext>
            </a:extLst>
          </p:cNvPr>
          <p:cNvSpPr txBox="1"/>
          <p:nvPr/>
        </p:nvSpPr>
        <p:spPr>
          <a:xfrm>
            <a:off x="829340" y="1286540"/>
            <a:ext cx="10451804" cy="5693866"/>
          </a:xfrm>
          <a:prstGeom prst="rect">
            <a:avLst/>
          </a:prstGeom>
          <a:noFill/>
        </p:spPr>
        <p:txBody>
          <a:bodyPr wrap="square" rtlCol="0">
            <a:spAutoFit/>
          </a:bodyPr>
          <a:lstStyle/>
          <a:p>
            <a:pPr algn="ctr"/>
            <a:r>
              <a:rPr lang="en-GB" sz="3200" b="1" dirty="0">
                <a:solidFill>
                  <a:schemeClr val="accent1">
                    <a:lumMod val="75000"/>
                  </a:schemeClr>
                </a:solidFill>
              </a:rPr>
              <a:t>SUMMER TERM READING</a:t>
            </a:r>
          </a:p>
          <a:p>
            <a:pPr algn="ctr"/>
            <a:endParaRPr lang="en-GB" sz="3200" b="1" dirty="0">
              <a:solidFill>
                <a:schemeClr val="accent1">
                  <a:lumMod val="75000"/>
                </a:schemeClr>
              </a:solidFill>
            </a:endParaRPr>
          </a:p>
          <a:p>
            <a:pPr marL="457200" indent="-457200" algn="just">
              <a:buFont typeface="Arial" panose="020B0604020202020204" pitchFamily="34" charset="0"/>
              <a:buChar char="•"/>
            </a:pPr>
            <a:r>
              <a:rPr lang="en-GB" sz="2000" b="1" dirty="0">
                <a:solidFill>
                  <a:schemeClr val="accent1">
                    <a:lumMod val="75000"/>
                  </a:schemeClr>
                </a:solidFill>
              </a:rPr>
              <a:t>NGA’s “Moving MATs Forward: the power of governance</a:t>
            </a:r>
          </a:p>
          <a:p>
            <a:pPr marL="457200" indent="-457200" algn="just">
              <a:buFont typeface="Arial" panose="020B0604020202020204" pitchFamily="34" charset="0"/>
              <a:buChar char="•"/>
            </a:pPr>
            <a:r>
              <a:rPr lang="en-GB" sz="2000" b="1" dirty="0">
                <a:solidFill>
                  <a:schemeClr val="accent1">
                    <a:lumMod val="75000"/>
                  </a:schemeClr>
                </a:solidFill>
              </a:rPr>
              <a:t>DfE’s MAT School Improvement Capacity Framework</a:t>
            </a:r>
          </a:p>
          <a:p>
            <a:pPr marL="457200" indent="-457200" algn="just">
              <a:buFont typeface="Arial" panose="020B0604020202020204" pitchFamily="34" charset="0"/>
              <a:buChar char="•"/>
            </a:pPr>
            <a:r>
              <a:rPr lang="en-GB" sz="2000" b="1" dirty="0">
                <a:solidFill>
                  <a:schemeClr val="accent1">
                    <a:lumMod val="75000"/>
                  </a:schemeClr>
                </a:solidFill>
              </a:rPr>
              <a:t>NGA’s “Taking the Next Step”</a:t>
            </a:r>
          </a:p>
          <a:p>
            <a:pPr marL="457200" indent="-457200" algn="just">
              <a:buFont typeface="Arial" panose="020B0604020202020204" pitchFamily="34" charset="0"/>
              <a:buChar char="•"/>
            </a:pPr>
            <a:r>
              <a:rPr lang="en-GB" sz="2000" b="1" dirty="0">
                <a:solidFill>
                  <a:schemeClr val="accent1">
                    <a:lumMod val="75000"/>
                  </a:schemeClr>
                </a:solidFill>
              </a:rPr>
              <a:t>DfE’s DRAFT “Keeping Children Safe in Education” (summary of changes at</a:t>
            </a:r>
          </a:p>
          <a:p>
            <a:pPr algn="just"/>
            <a:r>
              <a:rPr lang="en-GB" sz="2000" b="1" dirty="0">
                <a:solidFill>
                  <a:schemeClr val="accent1">
                    <a:lumMod val="75000"/>
                  </a:schemeClr>
                </a:solidFill>
              </a:rPr>
              <a:t> 	</a:t>
            </a:r>
            <a:r>
              <a:rPr lang="en-GB" sz="2000" b="1" dirty="0">
                <a:solidFill>
                  <a:schemeClr val="accent1">
                    <a:lumMod val="75000"/>
                  </a:schemeClr>
                </a:solidFill>
                <a:hlinkClick r:id="rId3"/>
              </a:rPr>
              <a:t>www.educare.co.uk/news/keeping-children-safe-in-education-kcsie-2019</a:t>
            </a:r>
            <a:r>
              <a:rPr lang="en-GB" sz="2000" b="1" dirty="0">
                <a:solidFill>
                  <a:schemeClr val="accent1">
                    <a:lumMod val="75000"/>
                  </a:schemeClr>
                </a:solidFill>
              </a:rPr>
              <a:t>) </a:t>
            </a:r>
          </a:p>
          <a:p>
            <a:pPr marL="342900" indent="-342900" algn="just">
              <a:buFont typeface="Arial" panose="020B0604020202020204" pitchFamily="34" charset="0"/>
              <a:buChar char="•"/>
            </a:pPr>
            <a:r>
              <a:rPr lang="en-GB" sz="2000" b="1" dirty="0">
                <a:solidFill>
                  <a:schemeClr val="accent1">
                    <a:lumMod val="75000"/>
                  </a:schemeClr>
                </a:solidFill>
              </a:rPr>
              <a:t>DfE’s “Academies Financial Handbook”</a:t>
            </a:r>
          </a:p>
          <a:p>
            <a:pPr marL="342900" indent="-342900" algn="just">
              <a:buFont typeface="Arial" panose="020B0604020202020204" pitchFamily="34" charset="0"/>
              <a:buChar char="•"/>
            </a:pPr>
            <a:r>
              <a:rPr lang="en-GB" sz="2000" b="1" dirty="0">
                <a:solidFill>
                  <a:schemeClr val="accent1">
                    <a:lumMod val="75000"/>
                  </a:schemeClr>
                </a:solidFill>
              </a:rPr>
              <a:t>DfE’s statutory guidance on “Relationships Education, Relationships and Sex Education (RSE) and Health Education”</a:t>
            </a:r>
          </a:p>
          <a:p>
            <a:pPr marL="342900" indent="-342900" algn="just">
              <a:buFont typeface="Arial" panose="020B0604020202020204" pitchFamily="34" charset="0"/>
              <a:buChar char="•"/>
            </a:pPr>
            <a:r>
              <a:rPr lang="en-GB" sz="2000" b="1" dirty="0">
                <a:solidFill>
                  <a:schemeClr val="accent1">
                    <a:lumMod val="75000"/>
                  </a:schemeClr>
                </a:solidFill>
              </a:rPr>
              <a:t>NGA’s “Spotlight on Disadvantage - The role and impact of governing boards in spending, monitoring and evaluating  the pupil premium”</a:t>
            </a:r>
          </a:p>
          <a:p>
            <a:pPr marL="342900" indent="-342900" algn="just">
              <a:buFont typeface="Arial" panose="020B0604020202020204" pitchFamily="34" charset="0"/>
              <a:buChar char="•"/>
            </a:pPr>
            <a:r>
              <a:rPr lang="en-GB" sz="2000" b="1" dirty="0">
                <a:solidFill>
                  <a:schemeClr val="accent1">
                    <a:lumMod val="75000"/>
                  </a:schemeClr>
                </a:solidFill>
              </a:rPr>
              <a:t>EEF’s “Guide to Pupil Premium” </a:t>
            </a:r>
          </a:p>
          <a:p>
            <a:pPr marL="342900" indent="-342900" algn="just">
              <a:buFont typeface="Arial" panose="020B0604020202020204" pitchFamily="34" charset="0"/>
              <a:buChar char="•"/>
            </a:pPr>
            <a:r>
              <a:rPr lang="en-GB" sz="2000" b="1" dirty="0">
                <a:solidFill>
                  <a:schemeClr val="accent1">
                    <a:lumMod val="75000"/>
                  </a:schemeClr>
                </a:solidFill>
              </a:rPr>
              <a:t>DfE’s “Children in need of help and protection “</a:t>
            </a:r>
          </a:p>
          <a:p>
            <a:pPr marL="342900" indent="-342900" algn="just">
              <a:buFont typeface="Arial" panose="020B0604020202020204" pitchFamily="34" charset="0"/>
              <a:buChar char="•"/>
            </a:pPr>
            <a:r>
              <a:rPr lang="en-GB" sz="2000" b="1" dirty="0">
                <a:solidFill>
                  <a:schemeClr val="accent1">
                    <a:lumMod val="75000"/>
                  </a:schemeClr>
                </a:solidFill>
              </a:rPr>
              <a:t>DfE’s Exploring Working Practice in Schools”</a:t>
            </a:r>
          </a:p>
          <a:p>
            <a:pPr marL="342900" indent="-342900" algn="just">
              <a:buFont typeface="Arial" panose="020B0604020202020204" pitchFamily="34" charset="0"/>
              <a:buChar char="•"/>
            </a:pPr>
            <a:r>
              <a:rPr lang="en-GB" sz="2000" b="1" dirty="0">
                <a:solidFill>
                  <a:schemeClr val="accent1">
                    <a:lumMod val="75000"/>
                  </a:schemeClr>
                </a:solidFill>
              </a:rPr>
              <a:t>“Supporting MFL in Your School”</a:t>
            </a:r>
          </a:p>
          <a:p>
            <a:pPr algn="just"/>
            <a:r>
              <a:rPr lang="en-GB" sz="2000" b="1" dirty="0">
                <a:solidFill>
                  <a:schemeClr val="accent1">
                    <a:lumMod val="75000"/>
                  </a:schemeClr>
                </a:solidFill>
              </a:rPr>
              <a:t> </a:t>
            </a:r>
          </a:p>
        </p:txBody>
      </p:sp>
    </p:spTree>
    <p:extLst>
      <p:ext uri="{BB962C8B-B14F-4D97-AF65-F5344CB8AC3E}">
        <p14:creationId xmlns:p14="http://schemas.microsoft.com/office/powerpoint/2010/main" val="2463160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0F71A5E-0BD7-4CF7-8513-8E22941E860D}"/>
              </a:ext>
            </a:extLst>
          </p:cNvPr>
          <p:cNvSpPr/>
          <p:nvPr/>
        </p:nvSpPr>
        <p:spPr>
          <a:xfrm>
            <a:off x="2867827" y="1047544"/>
            <a:ext cx="6056210" cy="646331"/>
          </a:xfrm>
          <a:prstGeom prst="rect">
            <a:avLst/>
          </a:prstGeom>
        </p:spPr>
        <p:txBody>
          <a:bodyPr wrap="none">
            <a:spAutoFit/>
          </a:bodyPr>
          <a:lstStyle/>
          <a:p>
            <a:r>
              <a:rPr lang="en-GB" sz="3600" b="1" dirty="0">
                <a:solidFill>
                  <a:schemeClr val="accent1">
                    <a:lumMod val="75000"/>
                  </a:schemeClr>
                </a:solidFill>
              </a:rPr>
              <a:t>SUMMER TERM READING</a:t>
            </a:r>
          </a:p>
        </p:txBody>
      </p:sp>
      <p:sp>
        <p:nvSpPr>
          <p:cNvPr id="3" name="TextBox 2">
            <a:extLst>
              <a:ext uri="{FF2B5EF4-FFF2-40B4-BE49-F238E27FC236}">
                <a16:creationId xmlns:a16="http://schemas.microsoft.com/office/drawing/2014/main" id="{0D4F44D5-8598-4144-B18D-3D906FCFF74B}"/>
              </a:ext>
            </a:extLst>
          </p:cNvPr>
          <p:cNvSpPr txBox="1"/>
          <p:nvPr/>
        </p:nvSpPr>
        <p:spPr>
          <a:xfrm>
            <a:off x="524108" y="1906859"/>
            <a:ext cx="10392936" cy="1200329"/>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accent1">
                    <a:lumMod val="75000"/>
                  </a:schemeClr>
                </a:solidFill>
              </a:rPr>
              <a:t>EEF’s “Improving Behaviour in Schools”</a:t>
            </a:r>
          </a:p>
          <a:p>
            <a:pPr marL="285750" indent="-285750">
              <a:buFont typeface="Arial" panose="020B0604020202020204" pitchFamily="34" charset="0"/>
              <a:buChar char="•"/>
            </a:pPr>
            <a:r>
              <a:rPr lang="en-GB" dirty="0">
                <a:solidFill>
                  <a:schemeClr val="accent1">
                    <a:lumMod val="75000"/>
                  </a:schemeClr>
                </a:solidFill>
              </a:rPr>
              <a:t>Ofsted’s “Inspecting the Curriculum”</a:t>
            </a:r>
          </a:p>
          <a:p>
            <a:pPr marL="285750" indent="-285750">
              <a:buFont typeface="Arial" panose="020B0604020202020204" pitchFamily="34" charset="0"/>
              <a:buChar char="•"/>
            </a:pPr>
            <a:r>
              <a:rPr lang="en-GB" dirty="0">
                <a:solidFill>
                  <a:schemeClr val="accent1">
                    <a:lumMod val="75000"/>
                  </a:schemeClr>
                </a:solidFill>
              </a:rPr>
              <a:t>“EFFECTIVELY Inducting New Governors”</a:t>
            </a:r>
          </a:p>
          <a:p>
            <a:pPr marL="285750" indent="-285750">
              <a:buFont typeface="Arial" panose="020B0604020202020204" pitchFamily="34" charset="0"/>
              <a:buChar char="•"/>
            </a:pPr>
            <a:endParaRPr lang="en-GB" dirty="0">
              <a:solidFill>
                <a:schemeClr val="accent1">
                  <a:lumMod val="75000"/>
                </a:schemeClr>
              </a:solidFill>
            </a:endParaRPr>
          </a:p>
        </p:txBody>
      </p:sp>
    </p:spTree>
    <p:extLst>
      <p:ext uri="{BB962C8B-B14F-4D97-AF65-F5344CB8AC3E}">
        <p14:creationId xmlns:p14="http://schemas.microsoft.com/office/powerpoint/2010/main" val="649487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4CB8636-CB4F-4B48-BF95-AD119D580D27}"/>
              </a:ext>
            </a:extLst>
          </p:cNvPr>
          <p:cNvSpPr txBox="1"/>
          <p:nvPr/>
        </p:nvSpPr>
        <p:spPr>
          <a:xfrm>
            <a:off x="401444" y="1137424"/>
            <a:ext cx="10838985" cy="5262979"/>
          </a:xfrm>
          <a:prstGeom prst="rect">
            <a:avLst/>
          </a:prstGeom>
          <a:noFill/>
        </p:spPr>
        <p:txBody>
          <a:bodyPr wrap="square" rtlCol="0">
            <a:spAutoFit/>
          </a:bodyPr>
          <a:lstStyle/>
          <a:p>
            <a:pPr algn="ctr"/>
            <a:r>
              <a:rPr lang="en-GB" sz="4800" dirty="0">
                <a:solidFill>
                  <a:schemeClr val="accent1">
                    <a:lumMod val="75000"/>
                  </a:schemeClr>
                </a:solidFill>
              </a:rPr>
              <a:t>Have a great summer and we look forward to seeing you again </a:t>
            </a:r>
          </a:p>
          <a:p>
            <a:pPr algn="ctr"/>
            <a:r>
              <a:rPr lang="en-GB" sz="4800" dirty="0">
                <a:solidFill>
                  <a:schemeClr val="accent1">
                    <a:lumMod val="75000"/>
                  </a:schemeClr>
                </a:solidFill>
              </a:rPr>
              <a:t> Tuesday 10 September 2019: </a:t>
            </a:r>
          </a:p>
          <a:p>
            <a:pPr algn="ctr"/>
            <a:r>
              <a:rPr lang="en-GB" sz="4800" dirty="0">
                <a:solidFill>
                  <a:schemeClr val="accent1">
                    <a:lumMod val="75000"/>
                  </a:schemeClr>
                </a:solidFill>
              </a:rPr>
              <a:t>King John’s, Benfleet</a:t>
            </a:r>
          </a:p>
          <a:p>
            <a:pPr algn="ctr"/>
            <a:r>
              <a:rPr lang="en-GB" sz="4800" dirty="0">
                <a:solidFill>
                  <a:schemeClr val="accent1">
                    <a:lumMod val="75000"/>
                  </a:schemeClr>
                </a:solidFill>
              </a:rPr>
              <a:t>Wednesday 11 September 2019:</a:t>
            </a:r>
          </a:p>
          <a:p>
            <a:pPr algn="ctr"/>
            <a:r>
              <a:rPr lang="en-GB" sz="4800" dirty="0">
                <a:solidFill>
                  <a:schemeClr val="accent1">
                    <a:lumMod val="75000"/>
                  </a:schemeClr>
                </a:solidFill>
              </a:rPr>
              <a:t>Passmores Academy, Harlow </a:t>
            </a:r>
          </a:p>
          <a:p>
            <a:pPr algn="ctr"/>
            <a:r>
              <a:rPr lang="en-GB" sz="4800" dirty="0">
                <a:solidFill>
                  <a:schemeClr val="accent1">
                    <a:lumMod val="75000"/>
                  </a:schemeClr>
                </a:solidFill>
              </a:rPr>
              <a:t>Thursday 9 January 2020: TBC</a:t>
            </a:r>
          </a:p>
        </p:txBody>
      </p:sp>
    </p:spTree>
    <p:extLst>
      <p:ext uri="{BB962C8B-B14F-4D97-AF65-F5344CB8AC3E}">
        <p14:creationId xmlns:p14="http://schemas.microsoft.com/office/powerpoint/2010/main" val="342985647"/>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324859"/>
      </a:dk2>
      <a:lt2>
        <a:srgbClr val="E6E8E2"/>
      </a:lt2>
      <a:accent1>
        <a:srgbClr val="987DDF"/>
      </a:accent1>
      <a:accent2>
        <a:srgbClr val="6072D8"/>
      </a:accent2>
      <a:accent3>
        <a:srgbClr val="7DB4DF"/>
      </a:accent3>
      <a:accent4>
        <a:srgbClr val="60D6D8"/>
      </a:accent4>
      <a:accent5>
        <a:srgbClr val="7DDFB8"/>
      </a:accent5>
      <a:accent6>
        <a:srgbClr val="60D877"/>
      </a:accent6>
      <a:hlink>
        <a:srgbClr val="65743E"/>
      </a:hlink>
      <a:folHlink>
        <a:srgbClr val="4C4C4C"/>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1379</Words>
  <Application>Microsoft Office PowerPoint</Application>
  <PresentationFormat>Widescreen</PresentationFormat>
  <Paragraphs>87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Gill Sans MT</vt:lpstr>
      <vt:lpstr>Wingdings 2</vt:lpstr>
      <vt:lpstr>DividendVTI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Tina Weavers</dc:creator>
  <cp:lastModifiedBy>Tina Weavers</cp:lastModifiedBy>
  <cp:revision>10</cp:revision>
  <cp:lastPrinted>2019-06-30T13:09:21Z</cp:lastPrinted>
  <dcterms:created xsi:type="dcterms:W3CDTF">2019-06-30T08:23:35Z</dcterms:created>
  <dcterms:modified xsi:type="dcterms:W3CDTF">2019-06-30T13:15:37Z</dcterms:modified>
</cp:coreProperties>
</file>