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9" r:id="rId10"/>
    <p:sldId id="261" r:id="rId11"/>
    <p:sldId id="265" r:id="rId12"/>
    <p:sldId id="266" r:id="rId13"/>
    <p:sldId id="267" r:id="rId14"/>
    <p:sldId id="270" r:id="rId15"/>
    <p:sldId id="268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D66CA-F417-412F-BE1D-CF81714D703B}" v="5084" dt="2018-09-05T14:03:16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BD89-D7BA-44CE-82DB-3CDD2EFE0F91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95C8-13F7-4AAE-B7F8-EC0EACD41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4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0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3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1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1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3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4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8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2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0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3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0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95C8-13F7-4AAE-B7F8-EC0EACD418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7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7823-FD5B-41B8-8876-0A79DD217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F774D-61CD-4009-8452-646367EF0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0789-E407-4759-A748-77268C6D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42F60-99D2-4103-8963-4A44F65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475F-B87A-489D-A04F-51F220CD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5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F203-47D3-47D1-AD14-B1913732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CDFF1-104E-4A1D-8522-4C7E3A46D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EF8A2-EBB6-4E04-81DC-4C1C8687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3A81-033F-4FE1-8B62-F3CA863F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B2A7-4005-4EC5-9A54-EF2D3698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CE809-1048-4BAC-B772-E40AA7D80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F9389-8DB3-4C84-871C-0BABA6A2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B73D-CBD0-4B1C-9E28-F912EC19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3EDE-1FB2-4406-929A-A67577CA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CD1C-B807-4569-9B4E-D87F5799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AA39-3853-4CCC-ADDE-59E6E311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AE00-7520-45C7-AB73-1DFE8F186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23E1-55B1-405C-B210-75D11AA6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78C80-049E-418B-BAFA-5C61B412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8B82B-59AB-41FA-AEBF-4BEF2E04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F68A-796C-40D5-B01D-60739114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8B34-A368-4670-9080-32B07E397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284E8-7C54-463F-B371-21F338FF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7728C-EE58-4BB2-9574-648B51E4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D37B-60A1-4EC5-882B-4C6B11DA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7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793D-B134-420E-B9F9-1CB7A3E7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610D-C253-4713-A23B-E71D5FF32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A09DA-6447-46A2-914D-D53ED08DE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D1B5-511D-459A-AC39-F19F6B07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DE592-EBB3-45AA-B804-9AE3723E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A08E9-ED0F-4D99-B8CD-DF9AA27C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3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137-C06A-4034-8511-66F1E504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7A108-6A78-47B7-A358-5D30B2F7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ED9D6-795E-4F33-AB2B-6E196B578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70B84-6B1B-4756-BB59-C0FB96C49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0DCEC-DDA4-48DB-B96A-0F25D679E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C9FF8-C678-4D1D-8F53-50A4235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AA2B7-ABC6-4EFF-B995-5BBA4F22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01FBA-0AE1-4E9A-91D3-1A16637C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3F48-623F-44DF-A2D0-5451D1EC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89111-2C43-4EB7-841E-F747B1CC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9C24-113C-4285-A8C4-E61BA982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697BF-F796-4AFE-B1A1-206D13B7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0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D8A34-EF3A-42EF-B6EE-081F0B44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8994B-3CB0-4334-ABDB-9F8F7C16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23E4-AE1B-4410-8725-7AD9B90E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0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1197-32FF-438C-A18E-FB3C6CAE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570B-D32A-460C-A07F-DCFC52FD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9121-86F2-47CF-86ED-D5F5B9398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4F09-DF66-48EC-8229-EC053E3F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FB184-56DF-4EF4-A797-04FD9767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481CD-592A-4F5D-A102-E199701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0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2352-1113-4871-8E34-23F055CF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9C676-CC97-4685-8CE1-02A5FAC72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746E-2727-4CE8-AB78-50763D2DD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A7721-9B56-419F-AEE7-9CEF01BC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D7509-63B1-4D9F-8168-3D6F4425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FA67A-AF95-442B-AD48-BD208305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74967-A556-4CA0-A9A9-6FEE5E4A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9C58-48CC-4328-9913-CD82C966A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867F-5E51-4B01-B1B5-4BE9034A7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E01A-92FD-47D0-B77A-756AB7472B43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05B-AFF5-4B0B-961C-7FDD4D4D9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D66E-CA7E-4DD6-88FF-CA67E0ED9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7240-B0EE-4A29-97B8-B1E40878B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9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ga.org.uk/Be-a-Governor/Celebrating-Governance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csa.org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903DF-ADA6-4977-9FA4-67BFAE18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321" y="925158"/>
            <a:ext cx="3657600" cy="4501537"/>
          </a:xfrm>
        </p:spPr>
        <p:txBody>
          <a:bodyPr>
            <a:normAutofit fontScale="90000"/>
          </a:bodyPr>
          <a:lstStyle/>
          <a:p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Clerks’ Information Update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Autumn Term 2018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3100" b="1" dirty="0">
                <a:solidFill>
                  <a:srgbClr val="FFFFFF"/>
                </a:solidFill>
              </a:rPr>
              <a:t>     </a:t>
            </a:r>
            <a:r>
              <a:rPr lang="en-GB" sz="3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September 2018 </a:t>
            </a:r>
            <a:r>
              <a:rPr lang="en-GB" sz="4000" b="1" dirty="0">
                <a:solidFill>
                  <a:srgbClr val="FFFFFF"/>
                </a:solidFill>
              </a:rPr>
              <a:t>	</a:t>
            </a:r>
            <a:r>
              <a:rPr lang="en-GB" sz="1900" b="1" dirty="0">
                <a:solidFill>
                  <a:srgbClr val="FFFFFF"/>
                </a:solidFill>
              </a:rPr>
              <a:t>	</a:t>
            </a:r>
            <a:br>
              <a:rPr lang="en-GB" sz="1900" b="1" dirty="0">
                <a:solidFill>
                  <a:srgbClr val="FFFFFF"/>
                </a:solidFill>
              </a:rPr>
            </a:br>
            <a:br>
              <a:rPr lang="en-GB" sz="1900" b="1" dirty="0">
                <a:solidFill>
                  <a:srgbClr val="FFFFFF"/>
                </a:solidFill>
              </a:rPr>
            </a:br>
            <a:br>
              <a:rPr lang="en-GB" sz="1900" b="1" dirty="0">
                <a:solidFill>
                  <a:srgbClr val="FFFFFF"/>
                </a:solidFill>
              </a:rPr>
            </a:br>
            <a:br>
              <a:rPr lang="en-GB" sz="1900" b="1" dirty="0">
                <a:solidFill>
                  <a:srgbClr val="FFFFFF"/>
                </a:solidFill>
              </a:rPr>
            </a:br>
            <a:br>
              <a:rPr lang="en-GB" sz="1900" b="1" dirty="0">
                <a:solidFill>
                  <a:srgbClr val="FFFFFF"/>
                </a:solidFill>
              </a:rPr>
            </a:br>
            <a:r>
              <a:rPr lang="en-GB" sz="1900" b="1" dirty="0">
                <a:solidFill>
                  <a:srgbClr val="FFFFFF"/>
                </a:solidFill>
              </a:rPr>
              <a:t>Presented by</a:t>
            </a:r>
            <a:br>
              <a:rPr lang="en-GB" sz="1900" b="1" dirty="0">
                <a:solidFill>
                  <a:srgbClr val="FFFFFF"/>
                </a:solidFill>
              </a:rPr>
            </a:br>
            <a:r>
              <a:rPr lang="en-GB" sz="1900" b="1" dirty="0">
                <a:solidFill>
                  <a:srgbClr val="FFFFFF"/>
                </a:solidFill>
              </a:rPr>
              <a:t>Tina Weavers</a:t>
            </a:r>
            <a:br>
              <a:rPr lang="en-GB" sz="1900" b="1" dirty="0">
                <a:solidFill>
                  <a:srgbClr val="FFFFFF"/>
                </a:solidFill>
              </a:rPr>
            </a:br>
            <a:endParaRPr lang="en-GB" sz="19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E0BF3-C763-4632-9F61-C65D9ED2E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0837" y="4170501"/>
            <a:ext cx="3657600" cy="1860174"/>
          </a:xfrm>
        </p:spPr>
        <p:txBody>
          <a:bodyPr>
            <a:normAutofit/>
          </a:bodyPr>
          <a:lstStyle/>
          <a:p>
            <a:r>
              <a:rPr lang="en-GB" sz="500" b="1" dirty="0">
                <a:solidFill>
                  <a:srgbClr val="FFFFFF"/>
                </a:solidFill>
              </a:rPr>
              <a:t>	</a:t>
            </a:r>
          </a:p>
          <a:p>
            <a:endParaRPr lang="en-GB" sz="500" b="1" dirty="0">
              <a:solidFill>
                <a:srgbClr val="FFFFFF"/>
              </a:solidFill>
            </a:endParaRPr>
          </a:p>
          <a:p>
            <a:endParaRPr lang="en-GB" sz="500" b="1" dirty="0">
              <a:solidFill>
                <a:srgbClr val="FFFFFF"/>
              </a:solidFill>
            </a:endParaRPr>
          </a:p>
          <a:p>
            <a:endParaRPr lang="en-GB" sz="500" b="1" dirty="0">
              <a:solidFill>
                <a:srgbClr val="FFFFFF"/>
              </a:solidFill>
            </a:endParaRPr>
          </a:p>
          <a:p>
            <a:endParaRPr lang="en-GB" sz="500" b="1" dirty="0">
              <a:solidFill>
                <a:srgbClr val="FFFFFF"/>
              </a:solidFill>
            </a:endParaRPr>
          </a:p>
          <a:p>
            <a:endParaRPr lang="en-GB" sz="5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6EE31-B3F7-4259-A16F-601C9E14A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306" y="619933"/>
            <a:ext cx="6182555" cy="58807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F400FB8-39CE-45A0-AE4F-D46A251A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80" y="2386749"/>
            <a:ext cx="6273328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94199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OFSTED UPDATE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Ofsted has a new inspection report website – much more informative, easier to use and simpler to access on non-desktops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Ofsted is revising its current practice for the inspection of MATs and hopes to improve the inspection experience for MAT leaders and their academies through a new approach it is trialling – it will be launching a new training programme for inspectors so that they better understand the responsibilities a trust has for leadership and management of its schools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Schools are failing to inform governors or trustees about imminent Ofsted inspections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Ofsted has recently published its School Inspection Handbook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Ofsted published its latest School Inspection Update in July 2018</a:t>
            </a:r>
          </a:p>
        </p:txBody>
      </p:sp>
    </p:spTree>
    <p:extLst>
      <p:ext uri="{BB962C8B-B14F-4D97-AF65-F5344CB8AC3E}">
        <p14:creationId xmlns:p14="http://schemas.microsoft.com/office/powerpoint/2010/main" val="28885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3341795"/>
          </a:xfrm>
        </p:spPr>
        <p:txBody>
          <a:bodyPr>
            <a:normAutofit/>
          </a:bodyPr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What questions should Governing Boards be asking about GDPR?</a:t>
            </a:r>
          </a:p>
          <a:p>
            <a:endParaRPr lang="en-GB" b="1" dirty="0"/>
          </a:p>
          <a:p>
            <a:r>
              <a:rPr lang="en-GB" b="1" dirty="0"/>
              <a:t>5 minutes to discuss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70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45252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What questions should Governing Boards be asking about GDPR?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Do we know why it is important and what it means to us as a school?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Have all the staff been provided with the relevant awareness training on data protection and have all staff practices been reviewed to ensure compliance?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Do our staff know who the Data Protection Officer is and how and when to contact the DPO?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Have we appointed the right person as our Data Protection Officer and are they confident and able to fulfil the role?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Have all our policies and data processing procedures been updated to take account of GDPR?  Do our staff know where to access them?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Have we reviewed what personal data is held, where it is stored and why it is being held?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7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452522"/>
          </a:xfrm>
        </p:spPr>
        <p:txBody>
          <a:bodyPr>
            <a:normAutofit/>
          </a:bodyPr>
          <a:lstStyle/>
          <a:p>
            <a:r>
              <a:rPr lang="en-GB" b="1" dirty="0"/>
              <a:t>What questions should Governing Boards be asking about GDPR?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Do we have a robust and tested procedure in place in the event of a security incident or a data breach?  Do the staff know and understand how to report a data breach?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Are we confident that we can demonstrate compliance with GDPR? Where are the relevant documents, such as the retention policy, codes of conduct?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Have all existing contracts and agreements with third parties been reviewed to ensure that they too are compliant?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How will the Governing Board ensure that data protection is monitored going forward and that we will continue to remain fully compliant?  Do we need to appoint a Data Protection Link Governor?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45252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US" sz="4400" dirty="0"/>
              <a:t>NGA’s Outstanding Governance Awards 2019 are now open to enter</a:t>
            </a:r>
          </a:p>
          <a:p>
            <a:r>
              <a:rPr lang="en-US" sz="4400" dirty="0">
                <a:hlinkClick r:id="rId4"/>
              </a:rPr>
              <a:t>www.nga.org.uk/Be-a-Governor/Celebrating-Governance.aspx</a:t>
            </a:r>
            <a:r>
              <a:rPr lang="en-US" sz="4400" dirty="0"/>
              <a:t> </a:t>
            </a:r>
          </a:p>
          <a:p>
            <a:endParaRPr lang="en-US" sz="4400" dirty="0"/>
          </a:p>
          <a:p>
            <a:endParaRPr lang="en-US" sz="6600" dirty="0"/>
          </a:p>
          <a:p>
            <a:endParaRPr lang="en-GB" sz="6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56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itting&#10;&#10;Description generated with high confidence">
            <a:extLst>
              <a:ext uri="{FF2B5EF4-FFF2-40B4-BE49-F238E27FC236}">
                <a16:creationId xmlns:a16="http://schemas.microsoft.com/office/drawing/2014/main" id="{96D0F44C-8BD4-4740-8A18-E3901DD6B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90AA0-90E9-4A5F-987A-31F58176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60" y="2251703"/>
            <a:ext cx="4105434" cy="4105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B881D-FEFD-4576-8D93-3472FA7E5C30}"/>
              </a:ext>
            </a:extLst>
          </p:cNvPr>
          <p:cNvSpPr txBox="1"/>
          <p:nvPr/>
        </p:nvSpPr>
        <p:spPr>
          <a:xfrm>
            <a:off x="1420009" y="613186"/>
            <a:ext cx="1004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DfE recognises that professional-quality clerking is critical to the effectiveness of a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334138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7AD5DB-FF6B-4D8C-A303-F7645ED44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33430"/>
            <a:ext cx="5457713" cy="3746607"/>
          </a:xfrm>
        </p:spPr>
        <p:txBody>
          <a:bodyPr>
            <a:normAutofit fontScale="25000" lnSpcReduction="20000"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Clerks’ Information Update</a:t>
            </a:r>
          </a:p>
          <a:p>
            <a:r>
              <a:rPr lang="en-GB" sz="4400" b="1" dirty="0">
                <a:solidFill>
                  <a:srgbClr val="FFFFFF"/>
                </a:solidFill>
              </a:rPr>
              <a:t>Summer Term 2018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400" kern="0" dirty="0">
                <a:solidFill>
                  <a:prstClr val="black"/>
                </a:solidFill>
              </a:rPr>
              <a:t>Autumn Term Agenda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400" kern="0" dirty="0">
                <a:solidFill>
                  <a:prstClr val="black"/>
                </a:solidFill>
              </a:rPr>
              <a:t>Discussion 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400" kern="0" dirty="0">
                <a:solidFill>
                  <a:prstClr val="black"/>
                </a:solidFill>
              </a:rPr>
              <a:t>Information Update 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400" kern="0" dirty="0">
                <a:solidFill>
                  <a:prstClr val="black"/>
                </a:solidFill>
              </a:rPr>
              <a:t>Discussion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400" kern="0" dirty="0">
                <a:solidFill>
                  <a:prstClr val="black"/>
                </a:solidFill>
              </a:rPr>
              <a:t>Ofsted Update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400" kern="0" dirty="0">
                <a:solidFill>
                  <a:prstClr val="black"/>
                </a:solidFill>
              </a:rPr>
              <a:t>Open Forum</a:t>
            </a:r>
          </a:p>
          <a:p>
            <a:pPr marL="51435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rgbClr val="FFFFFF"/>
                </a:solidFill>
              </a:rPr>
              <a:t>April 2018 		</a:t>
            </a:r>
          </a:p>
          <a:p>
            <a:pPr algn="l"/>
            <a:endParaRPr lang="en-GB" sz="4400" b="1" dirty="0">
              <a:solidFill>
                <a:srgbClr val="FFFFFF"/>
              </a:solidFill>
            </a:endParaRPr>
          </a:p>
          <a:p>
            <a:pPr algn="l"/>
            <a:endParaRPr lang="en-GB" sz="4400" b="1" dirty="0">
              <a:solidFill>
                <a:srgbClr val="FFFFFF"/>
              </a:solidFill>
            </a:endParaRPr>
          </a:p>
          <a:p>
            <a:pPr algn="l"/>
            <a:endParaRPr lang="en-GB" sz="4400" b="1" dirty="0">
              <a:solidFill>
                <a:srgbClr val="FFFFFF"/>
              </a:solidFill>
            </a:endParaRPr>
          </a:p>
          <a:p>
            <a:pPr algn="l"/>
            <a:endParaRPr lang="en-GB" sz="4400" b="1" dirty="0">
              <a:solidFill>
                <a:srgbClr val="FFFFFF"/>
              </a:solidFill>
            </a:endParaRPr>
          </a:p>
          <a:p>
            <a:r>
              <a:rPr lang="en-GB" sz="4400" b="1" dirty="0">
                <a:solidFill>
                  <a:srgbClr val="FFFFFF"/>
                </a:solidFill>
              </a:rPr>
              <a:t>Presented by</a:t>
            </a:r>
          </a:p>
          <a:p>
            <a:r>
              <a:rPr lang="en-GB" sz="4400" b="1" dirty="0">
                <a:solidFill>
                  <a:srgbClr val="FFFFFF"/>
                </a:solidFill>
              </a:rPr>
              <a:t>Tina Weavers</a:t>
            </a:r>
          </a:p>
          <a:p>
            <a:pPr algn="l"/>
            <a:endParaRPr lang="en-GB" sz="19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56" y="1607125"/>
            <a:ext cx="42370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7AD5DB-FF6B-4D8C-A303-F7645ED44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64028"/>
            <a:ext cx="4594812" cy="5529943"/>
          </a:xfrm>
        </p:spPr>
        <p:txBody>
          <a:bodyPr>
            <a:normAutofit fontScale="40000" lnSpcReduction="20000"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Clerks’ Information Update</a:t>
            </a:r>
          </a:p>
          <a:p>
            <a:r>
              <a:rPr lang="en-GB" sz="4400" b="1" dirty="0">
                <a:solidFill>
                  <a:srgbClr val="FFFFFF"/>
                </a:solidFill>
              </a:rPr>
              <a:t>Summer Term 2018</a:t>
            </a:r>
          </a:p>
          <a:p>
            <a:pPr marL="285750"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0" b="1" kern="0" dirty="0">
                <a:solidFill>
                  <a:prstClr val="black"/>
                </a:solidFill>
              </a:rPr>
              <a:t>DRAFT</a:t>
            </a:r>
          </a:p>
          <a:p>
            <a:pPr marL="285750"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0" b="1" kern="0" dirty="0">
                <a:solidFill>
                  <a:prstClr val="black"/>
                </a:solidFill>
              </a:rPr>
              <a:t>AUTUMN</a:t>
            </a:r>
          </a:p>
          <a:p>
            <a:pPr marL="285750"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0" b="1" kern="0" dirty="0">
                <a:solidFill>
                  <a:prstClr val="black"/>
                </a:solidFill>
              </a:rPr>
              <a:t>TERM</a:t>
            </a:r>
          </a:p>
          <a:p>
            <a:pPr marL="285750"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0" b="1" kern="0" dirty="0">
                <a:solidFill>
                  <a:prstClr val="black"/>
                </a:solidFill>
              </a:rPr>
              <a:t>AGENDA</a:t>
            </a:r>
            <a:endParaRPr lang="en-GB" sz="4400" b="1" dirty="0">
              <a:solidFill>
                <a:srgbClr val="FFFFFF"/>
              </a:solidFill>
            </a:endParaRPr>
          </a:p>
          <a:p>
            <a:pPr algn="l"/>
            <a:endParaRPr lang="en-GB" sz="4400" b="1" dirty="0">
              <a:solidFill>
                <a:srgbClr val="FFFFFF"/>
              </a:solidFill>
            </a:endParaRPr>
          </a:p>
          <a:p>
            <a:r>
              <a:rPr lang="en-GB" sz="4400" b="1" dirty="0">
                <a:solidFill>
                  <a:srgbClr val="FFFFFF"/>
                </a:solidFill>
              </a:rPr>
              <a:t>Presented by</a:t>
            </a:r>
          </a:p>
          <a:p>
            <a:r>
              <a:rPr lang="en-GB" sz="4400" b="1" dirty="0">
                <a:solidFill>
                  <a:srgbClr val="FFFFFF"/>
                </a:solidFill>
              </a:rPr>
              <a:t>Tina Weavers</a:t>
            </a:r>
          </a:p>
          <a:p>
            <a:pPr algn="l"/>
            <a:endParaRPr lang="en-GB" sz="19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56" y="1607125"/>
            <a:ext cx="42370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3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3341795"/>
          </a:xfrm>
        </p:spPr>
        <p:txBody>
          <a:bodyPr/>
          <a:lstStyle/>
          <a:p>
            <a:r>
              <a:rPr lang="en-GB" b="1" dirty="0"/>
              <a:t>QUICK QUESTION</a:t>
            </a:r>
          </a:p>
          <a:p>
            <a:endParaRPr lang="en-GB" b="1" dirty="0"/>
          </a:p>
          <a:p>
            <a:r>
              <a:rPr lang="en-GB" b="1" dirty="0"/>
              <a:t>When should Governors be ‘named’ in minutes?</a:t>
            </a:r>
          </a:p>
          <a:p>
            <a:r>
              <a:rPr lang="en-GB" b="1" dirty="0"/>
              <a:t>Who should never be ‘named’ in minutes?</a:t>
            </a:r>
          </a:p>
          <a:p>
            <a:r>
              <a:rPr lang="en-GB" b="1" dirty="0"/>
              <a:t>5 minutes to think about this on your tables</a:t>
            </a:r>
          </a:p>
        </p:txBody>
      </p:sp>
    </p:spTree>
    <p:extLst>
      <p:ext uri="{BB962C8B-B14F-4D97-AF65-F5344CB8AC3E}">
        <p14:creationId xmlns:p14="http://schemas.microsoft.com/office/powerpoint/2010/main" val="106972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598894"/>
          </a:xfrm>
        </p:spPr>
        <p:txBody>
          <a:bodyPr/>
          <a:lstStyle/>
          <a:p>
            <a:r>
              <a:rPr lang="en-GB" b="1" dirty="0"/>
              <a:t>When Governor names should be mentioned in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/>
              <a:t>In Apologies for Absence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/>
              <a:t>In Declarations of Interest – eg declaring new interests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/>
              <a:t>Introducing new governors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/>
              <a:t>Governor visits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/>
              <a:t>When assigning roles – but name the title eg Lead Finance Governor once assigned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/>
              <a:t>When assigning or delegating actions</a:t>
            </a:r>
          </a:p>
          <a:p>
            <a:r>
              <a:rPr lang="en-GB" b="1" dirty="0"/>
              <a:t>When names should never be mentioned in minutes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/>
              <a:t>Pupils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/>
              <a:t>Individual staff – always try to use role names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/>
              <a:t>GOVERNORS ASKING AND RESPONDING TO QUESTIONS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88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721463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/>
              <a:t>INFORMATION UPDATE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Good estate management for schools – updated 24.7.18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Statutory guidance on Health, and Relationships and Sex Education will not become compulsory until September 2020 – it had originally been intended to become statutory from 2019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DfE A Guide to apprenticeships for the School Workforce – updated June 2018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Revised guidance on what maintained, academies and free schools should publish online (in Pack)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DfE scraps disqualification by association for schools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New statutory careers requirements for secondary schools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New ruling on exclusions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Introduction of full National Funding Formula delayed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721463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/>
              <a:t>INFORMATION UPDATE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Governors are being encouraged to improve their data literacy – link on Update sheet on DfE document for Governors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Land &amp; Buildings Collection Tool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2018 Teachers’ Pay Award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Governance documents from ICSA </a:t>
            </a:r>
            <a:r>
              <a:rPr lang="en-GB" dirty="0">
                <a:hlinkClick r:id="rId4"/>
              </a:rPr>
              <a:t>www.icsa.org.uk</a:t>
            </a:r>
            <a:r>
              <a:rPr lang="en-GB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Secretary of State announced funding for governor and trustee training to be doubled to £6m up to 2021 – it is hoped by the NGA that this will include clerks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DfE Data Protection Toolkit – updated August 2018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Primary School Accountability – how progress scores are calculated and floor standards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DfE School Workforce Planning – some good questions for Governors/Trustees to ask Heads when reviewing staffing structures</a:t>
            </a:r>
          </a:p>
        </p:txBody>
      </p:sp>
    </p:spTree>
    <p:extLst>
      <p:ext uri="{BB962C8B-B14F-4D97-AF65-F5344CB8AC3E}">
        <p14:creationId xmlns:p14="http://schemas.microsoft.com/office/powerpoint/2010/main" val="19719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E2C2C-8100-4B60-BF70-25C1B913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2" y="343101"/>
            <a:ext cx="4237087" cy="157290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E9B84A4-B2F6-4700-8FD8-AAE27B81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916005"/>
            <a:ext cx="11282082" cy="4721463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INFORMATION UPDATE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SEND Governance Review Guide – vital for any governor with responsibility for SEND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Sexual violence and sexual harassment between children in schools and colleges – this advice and guidance covers all ages of children under the age of 18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Approaches to preventing and tackling bullying – update from last year’s guidance and case studies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838</Words>
  <Application>Microsoft Office PowerPoint</Application>
  <PresentationFormat>Widescreen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Clerks’ Information Update Autumn Term 2018      5 September 2018        Presented by Tina Weavers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Clerks’ Information Update Autumn Term 2018      5 September 2018        Presented by Tina Weavers</dc:title>
  <dc:creator>Tina Weavers</dc:creator>
  <cp:lastModifiedBy>Tina Weavers</cp:lastModifiedBy>
  <cp:revision>2</cp:revision>
  <cp:lastPrinted>2018-09-05T10:16:04Z</cp:lastPrinted>
  <dcterms:created xsi:type="dcterms:W3CDTF">2018-08-30T15:52:46Z</dcterms:created>
  <dcterms:modified xsi:type="dcterms:W3CDTF">2018-09-07T10:03:58Z</dcterms:modified>
</cp:coreProperties>
</file>