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69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>
        <p:scale>
          <a:sx n="136" d="100"/>
          <a:sy n="136" d="100"/>
        </p:scale>
        <p:origin x="1044" y="-236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D27FDC-99DE-4638-BA21-08B142DA6A5A}" type="datetimeFigureOut">
              <a:rPr lang="en-GB" smtClean="0"/>
              <a:t>15/05/2017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07544-B66C-4B44-9B23-EFDD0D3AB5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55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GB" dirty="0"/>
              <a:t>5 schools in Essex recently ended up with an RI outcome purely because of safeguarding concerns.</a:t>
            </a:r>
          </a:p>
          <a:p>
            <a:pPr marL="228600" indent="-228600">
              <a:buAutoNum type="arabicPeriod"/>
            </a:pPr>
            <a:r>
              <a:rPr lang="en-GB" dirty="0"/>
              <a:t> This was because there were serious failings in, for example, vetting arrangements, SCR, GB unaware of duties, risk assessment not being fit for purpose, staff training out of date</a:t>
            </a:r>
          </a:p>
          <a:p>
            <a:pPr marL="228600" indent="-228600">
              <a:buAutoNum type="arabicPeriod"/>
            </a:pPr>
            <a:r>
              <a:rPr lang="en-GB" dirty="0"/>
              <a:t> See quote above – how many times have you ever </a:t>
            </a:r>
            <a:r>
              <a:rPr lang="en-GB" dirty="0" err="1"/>
              <a:t>minuted</a:t>
            </a:r>
            <a:r>
              <a:rPr lang="en-GB" dirty="0"/>
              <a:t> a challenge?  Can I see? ‘The Headteacher said it was compliant’.  Do they check to see if the policies and procedures are fit for purpose.   A MODEL POLICY IS JUST A MODEL!!</a:t>
            </a:r>
          </a:p>
          <a:p>
            <a:pPr marL="228600" indent="-228600">
              <a:buAutoNum type="arabicPeriod"/>
            </a:pPr>
            <a:r>
              <a:rPr lang="en-GB" dirty="0"/>
              <a:t> Checking the SCR – is it the right template?  This does get changed by the LA.  </a:t>
            </a:r>
          </a:p>
          <a:p>
            <a:pPr marL="228600" indent="-228600">
              <a:buAutoNum type="arabicPeriod"/>
            </a:pPr>
            <a:r>
              <a:rPr lang="en-GB" dirty="0"/>
              <a:t> Governors have been entrusted to see confidential files – if they have signed a Code of Conduct – this goes for Pupil Progress meetings as well</a:t>
            </a:r>
          </a:p>
          <a:p>
            <a:pPr marL="228600" indent="-228600">
              <a:buAutoNum type="arabicPeriod"/>
            </a:pPr>
            <a:r>
              <a:rPr lang="en-GB" dirty="0"/>
              <a:t> Is there evidence?  In probably half of staff files there are not the two recommended references and/or a risk assessment if the reference is clearly out of date.  Also there were no references for internal appointments where the contract had changed.</a:t>
            </a:r>
          </a:p>
          <a:p>
            <a:pPr marL="228600" indent="-228600">
              <a:buAutoNum type="arabicPeriod"/>
            </a:pPr>
            <a:r>
              <a:rPr lang="en-GB" dirty="0"/>
              <a:t> Training for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07544-B66C-4B44-9B23-EFDD0D3AB51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964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GB" dirty="0"/>
              <a:t>5 schools in Essex recently ended up with an RI outcome purely because of safeguarding concerns.</a:t>
            </a:r>
          </a:p>
          <a:p>
            <a:pPr marL="228600" indent="-228600">
              <a:buAutoNum type="arabicPeriod"/>
            </a:pPr>
            <a:r>
              <a:rPr lang="en-GB" dirty="0"/>
              <a:t> This was because there were serious failings in, for example, vetting arrangements, SCR, GB unaware of duties, risk assessment not being fit for purpose, staff training out of date</a:t>
            </a:r>
          </a:p>
          <a:p>
            <a:pPr marL="228600" indent="-228600">
              <a:buAutoNum type="arabicPeriod"/>
            </a:pPr>
            <a:r>
              <a:rPr lang="en-GB" dirty="0"/>
              <a:t> See quote above – how many times have you ever </a:t>
            </a:r>
            <a:r>
              <a:rPr lang="en-GB" dirty="0" err="1"/>
              <a:t>minuted</a:t>
            </a:r>
            <a:r>
              <a:rPr lang="en-GB" dirty="0"/>
              <a:t> a challenge?  Can I see? ‘The Headteacher said it was compliant’.  Do they check to see if the policies and procedures are fit for purpose.   A MODEL POLICY IS JUST A MODEL!!</a:t>
            </a:r>
          </a:p>
          <a:p>
            <a:pPr marL="228600" indent="-228600">
              <a:buAutoNum type="arabicPeriod"/>
            </a:pPr>
            <a:r>
              <a:rPr lang="en-GB" dirty="0"/>
              <a:t> Checking the SCR – is it the right template?  This does get changed by the LA.  </a:t>
            </a:r>
          </a:p>
          <a:p>
            <a:pPr marL="228600" indent="-228600">
              <a:buAutoNum type="arabicPeriod"/>
            </a:pPr>
            <a:r>
              <a:rPr lang="en-GB" dirty="0"/>
              <a:t> Governors have been entrusted to see confidential files – if they have signed a Code of Conduct – this goes for Pupil Progress meetings as well</a:t>
            </a:r>
          </a:p>
          <a:p>
            <a:pPr marL="228600" indent="-228600">
              <a:buAutoNum type="arabicPeriod"/>
            </a:pPr>
            <a:r>
              <a:rPr lang="en-GB" dirty="0"/>
              <a:t> Is there evidence?  In probably half of staff files there are not the two recommended references and/or a risk assessment if the reference is clearly out of date.  Also there were no references for internal appointments where the contract had changed.</a:t>
            </a:r>
          </a:p>
          <a:p>
            <a:pPr marL="228600" indent="-228600">
              <a:buAutoNum type="arabicPeriod"/>
            </a:pPr>
            <a:r>
              <a:rPr lang="en-GB" dirty="0"/>
              <a:t> Training for Designated Lead and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07544-B66C-4B44-9B23-EFDD0D3AB51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099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GB" dirty="0"/>
              <a:t>5 schools in Essex recently ended up with an RI outcome purely because of safeguarding concerns.</a:t>
            </a:r>
          </a:p>
          <a:p>
            <a:pPr marL="228600" indent="-228600">
              <a:buAutoNum type="arabicPeriod"/>
            </a:pPr>
            <a:r>
              <a:rPr lang="en-GB" dirty="0"/>
              <a:t> This was because there were serious failings in, for example, vetting arrangements, SCR, GB unaware of duties, risk assessment not being fit for purpose, staff training out of date</a:t>
            </a:r>
          </a:p>
          <a:p>
            <a:pPr marL="228600" indent="-228600">
              <a:buAutoNum type="arabicPeriod"/>
            </a:pPr>
            <a:r>
              <a:rPr lang="en-GB" dirty="0"/>
              <a:t> See quote above – how many times have you ever </a:t>
            </a:r>
            <a:r>
              <a:rPr lang="en-GB" dirty="0" err="1"/>
              <a:t>minuted</a:t>
            </a:r>
            <a:r>
              <a:rPr lang="en-GB" dirty="0"/>
              <a:t> a challenge?  Can I see? ‘The Headteacher said it was compliant’.  Do they check to see if the policies and procedures are fit for purpose.   A MODEL POLICY IS JUST A MODEL!!</a:t>
            </a:r>
          </a:p>
          <a:p>
            <a:pPr marL="228600" indent="-228600">
              <a:buAutoNum type="arabicPeriod"/>
            </a:pPr>
            <a:r>
              <a:rPr lang="en-GB" dirty="0"/>
              <a:t> Checking the SCR – is it the right template?  This does get changed by the LA.  </a:t>
            </a:r>
          </a:p>
          <a:p>
            <a:pPr marL="228600" indent="-228600">
              <a:buAutoNum type="arabicPeriod"/>
            </a:pPr>
            <a:r>
              <a:rPr lang="en-GB" dirty="0"/>
              <a:t> Governors have been entrusted to see confidential files – if they have signed a Code of Conduct – this goes for Pupil Progress meetings as well</a:t>
            </a:r>
          </a:p>
          <a:p>
            <a:pPr marL="228600" indent="-228600">
              <a:buAutoNum type="arabicPeriod"/>
            </a:pPr>
            <a:r>
              <a:rPr lang="en-GB" dirty="0"/>
              <a:t> Is there evidence?  In probably half of staff files there are not the two recommended references and/or a risk assessment if the reference is clearly out of date.  Also there were no references for internal appointments where the contract had changed.</a:t>
            </a:r>
          </a:p>
          <a:p>
            <a:pPr marL="228600" indent="-228600">
              <a:buAutoNum type="arabicPeriod"/>
            </a:pPr>
            <a:r>
              <a:rPr lang="en-GB" dirty="0"/>
              <a:t> Training for Designated Lead and Deputy Designated Lead to Level 3 every two years and Level 2 training for staff and governors on an annual basis </a:t>
            </a:r>
          </a:p>
          <a:p>
            <a:pPr marL="228600" indent="-228600">
              <a:buAutoNum type="arabicPeriod"/>
            </a:pPr>
            <a:r>
              <a:rPr lang="en-GB" dirty="0"/>
              <a:t> Have they seen and understood their responsibilities in Keeping Children Safe?  Andrew Hall?</a:t>
            </a:r>
          </a:p>
          <a:p>
            <a:pPr marL="228600" indent="-228600">
              <a:buAutoNum type="arabicPeriod"/>
            </a:pPr>
            <a:r>
              <a:rPr lang="en-GB" dirty="0"/>
              <a:t> LA will be producing a Governors’ Safeguarding Framework soon and SEC visits are focussing on safeguarding </a:t>
            </a:r>
            <a:r>
              <a:rPr lang="en-GB"/>
              <a:t>this term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B07544-B66C-4B44-9B23-EFDD0D3AB51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896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C7398-FEA1-4FED-8F36-025118F365E1}" type="datetimeFigureOut">
              <a:rPr lang="en-GB" smtClean="0"/>
              <a:t>15/05/2017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E2327-FDEB-4B30-8FA2-E28B95011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581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C7398-FEA1-4FED-8F36-025118F365E1}" type="datetimeFigureOut">
              <a:rPr lang="en-GB" smtClean="0"/>
              <a:t>15/05/2017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E2327-FDEB-4B30-8FA2-E28B95011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287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C7398-FEA1-4FED-8F36-025118F365E1}" type="datetimeFigureOut">
              <a:rPr lang="en-GB" smtClean="0"/>
              <a:t>15/05/2017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E2327-FDEB-4B30-8FA2-E28B95011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94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C7398-FEA1-4FED-8F36-025118F365E1}" type="datetimeFigureOut">
              <a:rPr lang="en-GB" smtClean="0"/>
              <a:t>15/05/2017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E2327-FDEB-4B30-8FA2-E28B95011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190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C7398-FEA1-4FED-8F36-025118F365E1}" type="datetimeFigureOut">
              <a:rPr lang="en-GB" smtClean="0"/>
              <a:t>15/05/2017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E2327-FDEB-4B30-8FA2-E28B95011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963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C7398-FEA1-4FED-8F36-025118F365E1}" type="datetimeFigureOut">
              <a:rPr lang="en-GB" smtClean="0"/>
              <a:t>15/05/2017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E2327-FDEB-4B30-8FA2-E28B95011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738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C7398-FEA1-4FED-8F36-025118F365E1}" type="datetimeFigureOut">
              <a:rPr lang="en-GB" smtClean="0"/>
              <a:t>15/05/2017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E2327-FDEB-4B30-8FA2-E28B95011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670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C7398-FEA1-4FED-8F36-025118F365E1}" type="datetimeFigureOut">
              <a:rPr lang="en-GB" smtClean="0"/>
              <a:t>15/05/2017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E2327-FDEB-4B30-8FA2-E28B95011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030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C7398-FEA1-4FED-8F36-025118F365E1}" type="datetimeFigureOut">
              <a:rPr lang="en-GB" smtClean="0"/>
              <a:t>15/05/2017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E2327-FDEB-4B30-8FA2-E28B95011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571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C7398-FEA1-4FED-8F36-025118F365E1}" type="datetimeFigureOut">
              <a:rPr lang="en-GB" smtClean="0"/>
              <a:t>15/05/2017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E2327-FDEB-4B30-8FA2-E28B95011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602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C7398-FEA1-4FED-8F36-025118F365E1}" type="datetimeFigureOut">
              <a:rPr lang="en-GB" smtClean="0"/>
              <a:t>15/05/2017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E2327-FDEB-4B30-8FA2-E28B95011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498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C7398-FEA1-4FED-8F36-025118F365E1}" type="datetimeFigureOut">
              <a:rPr lang="en-GB" smtClean="0"/>
              <a:t>15/05/2017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E2327-FDEB-4B30-8FA2-E28B95011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610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479675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dirty="0">
                <a:latin typeface="+mn-lt"/>
              </a:rPr>
              <a:t>Welcome to </a:t>
            </a:r>
            <a:br>
              <a:rPr lang="en-GB" dirty="0">
                <a:latin typeface="+mn-lt"/>
              </a:rPr>
            </a:br>
            <a:r>
              <a:rPr lang="en-GB" dirty="0">
                <a:latin typeface="+mn-lt"/>
              </a:rPr>
              <a:t>Essex Clerks Association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686220"/>
          </a:xfrm>
        </p:spPr>
        <p:txBody>
          <a:bodyPr>
            <a:normAutofit fontScale="85000" lnSpcReduction="20000"/>
          </a:bodyPr>
          <a:lstStyle/>
          <a:p>
            <a:r>
              <a:rPr lang="en-GB" sz="5400" dirty="0"/>
              <a:t>CLERKS’ INFORMATION UPDATE</a:t>
            </a:r>
          </a:p>
          <a:p>
            <a:r>
              <a:rPr lang="en-GB" sz="5400" dirty="0"/>
              <a:t>&amp; </a:t>
            </a:r>
          </a:p>
          <a:p>
            <a:r>
              <a:rPr lang="en-GB" sz="5400" dirty="0" err="1"/>
              <a:t>ECA</a:t>
            </a:r>
            <a:r>
              <a:rPr lang="en-GB" sz="5400" dirty="0"/>
              <a:t> ANNUAL GENERAL MEETING</a:t>
            </a:r>
          </a:p>
          <a:p>
            <a:r>
              <a:rPr lang="en-GB" sz="5400" dirty="0"/>
              <a:t>15 May 2017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1565" y="221991"/>
            <a:ext cx="2731245" cy="101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131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1565" y="221991"/>
            <a:ext cx="2731245" cy="101202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9843" y="1484243"/>
            <a:ext cx="11317357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err="1"/>
              <a:t>ECA</a:t>
            </a:r>
            <a:r>
              <a:rPr lang="en-GB" sz="4000" dirty="0"/>
              <a:t> 2017 Annual General Meeting</a:t>
            </a:r>
          </a:p>
          <a:p>
            <a:pPr lvl="0"/>
            <a:r>
              <a:rPr lang="en-GB" b="1" dirty="0"/>
              <a:t>1.	APOLOGIES FOR ABSENCE </a:t>
            </a:r>
            <a:endParaRPr lang="en-GB" dirty="0"/>
          </a:p>
          <a:p>
            <a:pPr lvl="0"/>
            <a:endParaRPr lang="en-GB" b="1" dirty="0"/>
          </a:p>
          <a:p>
            <a:pPr lvl="0"/>
            <a:r>
              <a:rPr lang="en-GB" b="1" dirty="0"/>
              <a:t>2.	CHAIR’S REPORT ON THE YEAR’S PROGRESS </a:t>
            </a:r>
            <a:endParaRPr lang="en-GB" dirty="0"/>
          </a:p>
          <a:p>
            <a:r>
              <a:rPr lang="en-GB" b="1" dirty="0"/>
              <a:t> </a:t>
            </a:r>
            <a:endParaRPr lang="en-GB" dirty="0"/>
          </a:p>
          <a:p>
            <a:pPr lvl="0"/>
            <a:r>
              <a:rPr lang="en-GB" b="1" dirty="0"/>
              <a:t>3.	FUNDING: </a:t>
            </a:r>
            <a:r>
              <a:rPr lang="en-GB" dirty="0"/>
              <a:t>Treasurer’s Report / Agree level of subscription for the 2017/18 financial year.</a:t>
            </a:r>
          </a:p>
          <a:p>
            <a:r>
              <a:rPr lang="en-GB" dirty="0"/>
              <a:t> </a:t>
            </a:r>
          </a:p>
          <a:p>
            <a:pPr lvl="0"/>
            <a:r>
              <a:rPr lang="en-GB" b="1" dirty="0"/>
              <a:t>4.	MINUTES OF LAST YEAR’S ANNUAL GENERAL MEETING </a:t>
            </a:r>
            <a:r>
              <a:rPr lang="en-GB" dirty="0"/>
              <a:t>held on 23 March 2016 (</a:t>
            </a:r>
            <a:r>
              <a:rPr lang="en-GB" b="1" dirty="0"/>
              <a:t>previously circulated</a:t>
            </a:r>
            <a:r>
              <a:rPr lang="en-GB" dirty="0"/>
              <a:t>)</a:t>
            </a:r>
          </a:p>
          <a:p>
            <a:r>
              <a:rPr lang="en-GB" dirty="0"/>
              <a:t> </a:t>
            </a:r>
          </a:p>
          <a:p>
            <a:pPr lvl="0"/>
            <a:r>
              <a:rPr lang="en-GB" b="1" dirty="0"/>
              <a:t>5.	MATTERS ARISING</a:t>
            </a:r>
            <a:endParaRPr lang="en-GB" dirty="0"/>
          </a:p>
          <a:p>
            <a:r>
              <a:rPr lang="en-GB" b="1" dirty="0"/>
              <a:t> </a:t>
            </a:r>
            <a:endParaRPr lang="en-GB" dirty="0"/>
          </a:p>
          <a:p>
            <a:pPr lvl="0"/>
            <a:r>
              <a:rPr lang="en-GB" b="1" dirty="0"/>
              <a:t>6.	ELECTION OF THE EXECUTIVE COMMITTEE</a:t>
            </a:r>
            <a:endParaRPr lang="en-GB" dirty="0"/>
          </a:p>
          <a:p>
            <a:r>
              <a:rPr lang="en-GB" b="1" dirty="0"/>
              <a:t> </a:t>
            </a:r>
            <a:endParaRPr lang="en-GB" dirty="0"/>
          </a:p>
          <a:p>
            <a:pPr marL="900113" lvl="0" indent="-900113">
              <a:buAutoNum type="arabicPeriod" startAt="7"/>
            </a:pPr>
            <a:r>
              <a:rPr lang="en-GB" b="1" dirty="0"/>
              <a:t>APPROVE THE CONSTITUTION (previously circulated)</a:t>
            </a:r>
            <a:r>
              <a:rPr lang="en-GB" dirty="0"/>
              <a:t>  </a:t>
            </a:r>
          </a:p>
          <a:p>
            <a:pPr marL="1441450" lvl="0" indent="-541338">
              <a:buFont typeface="Arial" panose="020B0604020202020204" pitchFamily="34" charset="0"/>
              <a:buChar char="•"/>
            </a:pPr>
            <a:r>
              <a:rPr lang="en-GB" dirty="0"/>
              <a:t>Revise </a:t>
            </a:r>
            <a:br>
              <a:rPr lang="en-GB" dirty="0"/>
            </a:br>
            <a:r>
              <a:rPr lang="en-GB" b="1" dirty="0"/>
              <a:t> </a:t>
            </a:r>
            <a:endParaRPr lang="en-GB" dirty="0"/>
          </a:p>
          <a:p>
            <a:r>
              <a:rPr lang="en-GB" b="1" dirty="0"/>
              <a:t>8.	</a:t>
            </a:r>
            <a:r>
              <a:rPr lang="en-GB" dirty="0"/>
              <a:t> </a:t>
            </a:r>
            <a:r>
              <a:rPr lang="en-GB" b="1" dirty="0"/>
              <a:t>DATE OF NEXT </a:t>
            </a:r>
            <a:r>
              <a:rPr lang="en-GB" b="1" dirty="0" err="1"/>
              <a:t>ECA</a:t>
            </a:r>
            <a:r>
              <a:rPr lang="en-GB" b="1" dirty="0"/>
              <a:t> AGM: Wednesday, 14 March 2017</a:t>
            </a:r>
            <a:endParaRPr lang="en-GB" dirty="0"/>
          </a:p>
          <a:p>
            <a:pPr algn="ctr"/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77704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1565" y="221991"/>
            <a:ext cx="2731245" cy="101202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9843" y="1484243"/>
            <a:ext cx="1131735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4000" dirty="0"/>
          </a:p>
          <a:p>
            <a:pPr algn="ctr"/>
            <a:endParaRPr lang="en-GB" sz="4000" dirty="0"/>
          </a:p>
          <a:p>
            <a:pPr algn="ctr"/>
            <a:r>
              <a:rPr lang="en-GB" sz="4000" dirty="0"/>
              <a:t>Summer Term Agenda</a:t>
            </a:r>
          </a:p>
          <a:p>
            <a:pPr algn="ctr"/>
            <a:r>
              <a:rPr lang="en-GB" sz="4000" dirty="0"/>
              <a:t>For Maintained Schools </a:t>
            </a:r>
          </a:p>
          <a:p>
            <a:pPr algn="ctr"/>
            <a:r>
              <a:rPr lang="en-GB" sz="4000" dirty="0"/>
              <a:t>And</a:t>
            </a:r>
          </a:p>
          <a:p>
            <a:pPr algn="ctr"/>
            <a:r>
              <a:rPr lang="en-GB" sz="4000" dirty="0"/>
              <a:t>Academies</a:t>
            </a:r>
          </a:p>
        </p:txBody>
      </p:sp>
    </p:spTree>
    <p:extLst>
      <p:ext uri="{BB962C8B-B14F-4D97-AF65-F5344CB8AC3E}">
        <p14:creationId xmlns:p14="http://schemas.microsoft.com/office/powerpoint/2010/main" val="1335576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1565" y="221991"/>
            <a:ext cx="2731245" cy="101202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9843" y="1484243"/>
            <a:ext cx="113173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4000" dirty="0"/>
          </a:p>
          <a:p>
            <a:pPr algn="ctr"/>
            <a:endParaRPr lang="en-GB" sz="4000" dirty="0"/>
          </a:p>
          <a:p>
            <a:pPr algn="ctr"/>
            <a:r>
              <a:rPr lang="en-GB" sz="4000" dirty="0"/>
              <a:t>SEND INFORMATION</a:t>
            </a:r>
          </a:p>
        </p:txBody>
      </p:sp>
    </p:spTree>
    <p:extLst>
      <p:ext uri="{BB962C8B-B14F-4D97-AF65-F5344CB8AC3E}">
        <p14:creationId xmlns:p14="http://schemas.microsoft.com/office/powerpoint/2010/main" val="3598286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1565" y="221991"/>
            <a:ext cx="2731245" cy="101202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9843" y="1484243"/>
            <a:ext cx="1131735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4000" dirty="0"/>
          </a:p>
          <a:p>
            <a:pPr algn="ctr"/>
            <a:r>
              <a:rPr lang="en-GB" sz="4000" dirty="0"/>
              <a:t>SAFEGUARDING</a:t>
            </a:r>
          </a:p>
          <a:p>
            <a:pPr algn="ctr"/>
            <a:endParaRPr lang="en-GB" sz="4000" dirty="0"/>
          </a:p>
          <a:p>
            <a:pPr algn="ctr"/>
            <a:r>
              <a:rPr lang="en-GB" sz="4000" dirty="0"/>
              <a:t>Why we need to have this on the agenda?</a:t>
            </a:r>
          </a:p>
          <a:p>
            <a:pPr algn="ctr"/>
            <a:endParaRPr lang="en-GB" sz="4000" dirty="0"/>
          </a:p>
          <a:p>
            <a:pPr algn="ctr"/>
            <a:r>
              <a:rPr lang="en-GB" sz="4000" dirty="0"/>
              <a:t>“Governors have failed to check, challenge and evaluate the school’s actions and work related to the safeguarding of pupils.”</a:t>
            </a:r>
          </a:p>
        </p:txBody>
      </p:sp>
    </p:spTree>
    <p:extLst>
      <p:ext uri="{BB962C8B-B14F-4D97-AF65-F5344CB8AC3E}">
        <p14:creationId xmlns:p14="http://schemas.microsoft.com/office/powerpoint/2010/main" val="3364856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1565" y="221991"/>
            <a:ext cx="2731245" cy="101202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9843" y="1484243"/>
            <a:ext cx="1131735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4000" dirty="0"/>
          </a:p>
          <a:p>
            <a:pPr algn="ctr"/>
            <a:r>
              <a:rPr lang="en-GB" sz="4000" dirty="0"/>
              <a:t>SAFEGUARDING</a:t>
            </a:r>
          </a:p>
          <a:p>
            <a:pPr algn="ctr"/>
            <a:endParaRPr lang="en-GB" sz="4000" dirty="0"/>
          </a:p>
          <a:p>
            <a:pPr algn="ctr"/>
            <a:r>
              <a:rPr lang="en-GB" sz="4000" dirty="0"/>
              <a:t>Why we need to have this on the agenda?</a:t>
            </a:r>
          </a:p>
          <a:p>
            <a:pPr algn="ctr"/>
            <a:endParaRPr lang="en-GB" sz="4000" dirty="0"/>
          </a:p>
          <a:p>
            <a:pPr algn="ctr"/>
            <a:r>
              <a:rPr lang="en-GB" sz="4000" dirty="0"/>
              <a:t>“Governors have failed to check, challenge and evaluate the school’s actions and work related to the safeguarding of pupils.”</a:t>
            </a:r>
          </a:p>
        </p:txBody>
      </p:sp>
    </p:spTree>
    <p:extLst>
      <p:ext uri="{BB962C8B-B14F-4D97-AF65-F5344CB8AC3E}">
        <p14:creationId xmlns:p14="http://schemas.microsoft.com/office/powerpoint/2010/main" val="875661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1565" y="221991"/>
            <a:ext cx="2731245" cy="101202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9843" y="1484243"/>
            <a:ext cx="1131735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4000" dirty="0"/>
          </a:p>
          <a:p>
            <a:pPr algn="ctr"/>
            <a:r>
              <a:rPr lang="en-GB" sz="4000" dirty="0"/>
              <a:t>SAFEGUARDING</a:t>
            </a:r>
          </a:p>
          <a:p>
            <a:pPr algn="ctr"/>
            <a:endParaRPr lang="en-GB" sz="4000" dirty="0"/>
          </a:p>
          <a:p>
            <a:pPr algn="ctr"/>
            <a:r>
              <a:rPr lang="en-GB" sz="4000" dirty="0"/>
              <a:t>Why we need to have this on the agenda?</a:t>
            </a:r>
          </a:p>
          <a:p>
            <a:pPr algn="ctr"/>
            <a:endParaRPr lang="en-GB" sz="4000" dirty="0"/>
          </a:p>
          <a:p>
            <a:pPr algn="ctr"/>
            <a:r>
              <a:rPr lang="en-GB" sz="4000" dirty="0"/>
              <a:t>“Governors have failed to check, challenge and evaluate the school’s actions and work related to the safeguarding of pupils.”</a:t>
            </a:r>
          </a:p>
        </p:txBody>
      </p:sp>
    </p:spTree>
    <p:extLst>
      <p:ext uri="{BB962C8B-B14F-4D97-AF65-F5344CB8AC3E}">
        <p14:creationId xmlns:p14="http://schemas.microsoft.com/office/powerpoint/2010/main" val="2120207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791</Words>
  <Application>Microsoft Office PowerPoint</Application>
  <PresentationFormat>Widescreen</PresentationFormat>
  <Paragraphs>74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   Welcome to  Essex Clerks Association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 Essex Clerks Association</dc:title>
  <dc:creator>Tina Weavers</dc:creator>
  <cp:lastModifiedBy>Tina Weavers</cp:lastModifiedBy>
  <cp:revision>6</cp:revision>
  <dcterms:created xsi:type="dcterms:W3CDTF">2017-05-15T09:33:28Z</dcterms:created>
  <dcterms:modified xsi:type="dcterms:W3CDTF">2017-05-15T10:17:23Z</dcterms:modified>
</cp:coreProperties>
</file>